
<file path=[Content_Types].xml><?xml version="1.0" encoding="utf-8"?>
<Types xmlns="http://schemas.openxmlformats.org/package/2006/content-types">
  <Default Extension="png" ContentType="image/png"/>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76" r:id="rId3"/>
  </p:sldMasterIdLst>
  <p:notesMasterIdLst>
    <p:notesMasterId r:id="rId34"/>
  </p:notesMasterIdLst>
  <p:handoutMasterIdLst>
    <p:handoutMasterId r:id="rId35"/>
  </p:handoutMasterIdLst>
  <p:sldIdLst>
    <p:sldId id="369" r:id="rId4"/>
    <p:sldId id="349" r:id="rId5"/>
    <p:sldId id="361" r:id="rId6"/>
    <p:sldId id="348" r:id="rId7"/>
    <p:sldId id="351" r:id="rId8"/>
    <p:sldId id="366" r:id="rId9"/>
    <p:sldId id="375" r:id="rId10"/>
    <p:sldId id="372" r:id="rId11"/>
    <p:sldId id="371" r:id="rId12"/>
    <p:sldId id="373" r:id="rId13"/>
    <p:sldId id="374" r:id="rId14"/>
    <p:sldId id="367" r:id="rId15"/>
    <p:sldId id="353" r:id="rId16"/>
    <p:sldId id="356" r:id="rId17"/>
    <p:sldId id="352" r:id="rId18"/>
    <p:sldId id="354" r:id="rId19"/>
    <p:sldId id="355" r:id="rId20"/>
    <p:sldId id="358" r:id="rId21"/>
    <p:sldId id="364" r:id="rId22"/>
    <p:sldId id="365" r:id="rId23"/>
    <p:sldId id="368" r:id="rId24"/>
    <p:sldId id="362" r:id="rId25"/>
    <p:sldId id="363" r:id="rId26"/>
    <p:sldId id="350" r:id="rId27"/>
    <p:sldId id="282" r:id="rId28"/>
    <p:sldId id="370" r:id="rId29"/>
    <p:sldId id="357" r:id="rId30"/>
    <p:sldId id="346" r:id="rId31"/>
    <p:sldId id="347" r:id="rId32"/>
    <p:sldId id="360" r:id="rId33"/>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0066"/>
    <a:srgbClr val="330066"/>
    <a:srgbClr val="F68426"/>
    <a:srgbClr val="3795AF"/>
    <a:srgbClr val="FF6600"/>
    <a:srgbClr val="A50021"/>
    <a:srgbClr val="CC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8330" autoAdjust="0"/>
  </p:normalViewPr>
  <p:slideViewPr>
    <p:cSldViewPr>
      <p:cViewPr>
        <p:scale>
          <a:sx n="80" d="100"/>
          <a:sy n="80" d="100"/>
        </p:scale>
        <p:origin x="-1110" y="-72"/>
      </p:cViewPr>
      <p:guideLst>
        <p:guide orient="horz" pos="1620"/>
        <p:guide pos="2880"/>
      </p:guideLst>
    </p:cSldViewPr>
  </p:slideViewPr>
  <p:notesTextViewPr>
    <p:cViewPr>
      <p:scale>
        <a:sx n="1" d="1"/>
        <a:sy n="1" d="1"/>
      </p:scale>
      <p:origin x="0" y="0"/>
    </p:cViewPr>
  </p:notesTextViewPr>
  <p:sorterViewPr>
    <p:cViewPr>
      <p:scale>
        <a:sx n="200" d="100"/>
        <a:sy n="200" d="100"/>
      </p:scale>
      <p:origin x="0" y="5448"/>
    </p:cViewPr>
  </p:sorterViewPr>
  <p:notesViewPr>
    <p:cSldViewPr>
      <p:cViewPr>
        <p:scale>
          <a:sx n="95" d="100"/>
          <a:sy n="95" d="100"/>
        </p:scale>
        <p:origin x="-2022" y="-7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4DDD3CA-F644-4244-BD5B-8109C4A988CE}" type="datetime1">
              <a:rPr lang="en-GB" smtClean="0"/>
              <a:t>27/04/2017</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921B24B6-B2CB-4E32-88CE-9157E4A27E44}" type="slidenum">
              <a:rPr lang="en-GB" smtClean="0"/>
              <a:t>‹#›</a:t>
            </a:fld>
            <a:endParaRPr lang="en-GB"/>
          </a:p>
        </p:txBody>
      </p:sp>
    </p:spTree>
    <p:extLst>
      <p:ext uri="{BB962C8B-B14F-4D97-AF65-F5344CB8AC3E}">
        <p14:creationId xmlns:p14="http://schemas.microsoft.com/office/powerpoint/2010/main" val="22468450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3D734FF-CC00-450B-A54A-BBEA8AE3DB49}" type="datetime1">
              <a:rPr lang="en-GB" smtClean="0"/>
              <a:t>27/04/2017</a:t>
            </a:fld>
            <a:endParaRPr lang="en-GB"/>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37277C59-B90B-497C-A25D-CE830304AD66}" type="slidenum">
              <a:rPr lang="en-GB" smtClean="0"/>
              <a:t>‹#›</a:t>
            </a:fld>
            <a:endParaRPr lang="en-GB"/>
          </a:p>
        </p:txBody>
      </p:sp>
    </p:spTree>
    <p:extLst>
      <p:ext uri="{BB962C8B-B14F-4D97-AF65-F5344CB8AC3E}">
        <p14:creationId xmlns:p14="http://schemas.microsoft.com/office/powerpoint/2010/main" val="12045946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2</a:t>
            </a:fld>
            <a:endParaRPr lang="en-GB"/>
          </a:p>
        </p:txBody>
      </p:sp>
    </p:spTree>
    <p:extLst>
      <p:ext uri="{BB962C8B-B14F-4D97-AF65-F5344CB8AC3E}">
        <p14:creationId xmlns:p14="http://schemas.microsoft.com/office/powerpoint/2010/main" val="8578364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NYCC NWD list</a:t>
            </a:r>
            <a:r>
              <a:rPr lang="en-GB" baseline="0" dirty="0" smtClean="0"/>
              <a:t> of outcomes being tracked/ measured/ used in identifying successes </a:t>
            </a:r>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22</a:t>
            </a:fld>
            <a:endParaRPr lang="en-GB"/>
          </a:p>
        </p:txBody>
      </p:sp>
    </p:spTree>
    <p:extLst>
      <p:ext uri="{BB962C8B-B14F-4D97-AF65-F5344CB8AC3E}">
        <p14:creationId xmlns:p14="http://schemas.microsoft.com/office/powerpoint/2010/main" val="9217596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Currently the framework developed</a:t>
            </a:r>
            <a:r>
              <a:rPr lang="en-GB" baseline="0" dirty="0" smtClean="0"/>
              <a:t> includes</a:t>
            </a:r>
            <a:r>
              <a:rPr lang="en-GB" dirty="0" smtClean="0"/>
              <a:t> are eight social care processes for looked after children cases.</a:t>
            </a:r>
          </a:p>
          <a:p>
            <a:endParaRPr lang="en-GB" dirty="0" smtClean="0"/>
          </a:p>
          <a:p>
            <a:r>
              <a:rPr lang="en-GB" dirty="0" smtClean="0"/>
              <a:t>Unit costs sheets saved in </a:t>
            </a:r>
            <a:r>
              <a:rPr lang="en-GB" dirty="0" err="1" smtClean="0"/>
              <a:t>RiP</a:t>
            </a:r>
            <a:r>
              <a:rPr lang="en-GB" dirty="0" smtClean="0"/>
              <a:t> </a:t>
            </a:r>
            <a:r>
              <a:rPr lang="en-GB" dirty="0" err="1" smtClean="0"/>
              <a:t>EoC</a:t>
            </a:r>
            <a:r>
              <a:rPr lang="en-GB" dirty="0" smtClean="0"/>
              <a:t> folder on</a:t>
            </a:r>
            <a:r>
              <a:rPr lang="en-GB" baseline="0" dirty="0" smtClean="0"/>
              <a:t> workspace, these include the activity time use </a:t>
            </a:r>
            <a:r>
              <a:rPr lang="en-GB" baseline="0" dirty="0" err="1" smtClean="0"/>
              <a:t>calcs</a:t>
            </a:r>
            <a:r>
              <a:rPr lang="en-GB" baseline="0" dirty="0" smtClean="0"/>
              <a:t> and unit costs as used by the </a:t>
            </a:r>
            <a:r>
              <a:rPr lang="en-GB" baseline="0" dirty="0" err="1" smtClean="0"/>
              <a:t>CCfCS</a:t>
            </a:r>
            <a:r>
              <a:rPr lang="en-GB" baseline="0" dirty="0" smtClean="0"/>
              <a:t>.</a:t>
            </a:r>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25</a:t>
            </a:fld>
            <a:endParaRPr lang="en-GB"/>
          </a:p>
        </p:txBody>
      </p:sp>
    </p:spTree>
    <p:extLst>
      <p:ext uri="{BB962C8B-B14F-4D97-AF65-F5344CB8AC3E}">
        <p14:creationId xmlns:p14="http://schemas.microsoft.com/office/powerpoint/2010/main" val="1338021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Costs sheets from </a:t>
            </a:r>
            <a:r>
              <a:rPr lang="en-GB" dirty="0" err="1" smtClean="0"/>
              <a:t>CiN</a:t>
            </a:r>
            <a:r>
              <a:rPr lang="en-GB" dirty="0" smtClean="0"/>
              <a:t> costs study are saved in the </a:t>
            </a:r>
            <a:r>
              <a:rPr lang="en-GB" dirty="0" err="1" smtClean="0"/>
              <a:t>RiP</a:t>
            </a:r>
            <a:r>
              <a:rPr lang="en-GB" baseline="0" dirty="0" smtClean="0"/>
              <a:t> </a:t>
            </a:r>
            <a:r>
              <a:rPr lang="en-GB" baseline="0" dirty="0" err="1" smtClean="0"/>
              <a:t>EoC</a:t>
            </a:r>
            <a:r>
              <a:rPr lang="en-GB" baseline="0" dirty="0" smtClean="0"/>
              <a:t> folder on workspaces, showing the activity time use and the unit cost calculations. Not is the same format as the </a:t>
            </a:r>
            <a:r>
              <a:rPr lang="en-GB" baseline="0" dirty="0" err="1" smtClean="0"/>
              <a:t>CCfCS</a:t>
            </a:r>
            <a:r>
              <a:rPr lang="en-GB" baseline="0" dirty="0" smtClean="0"/>
              <a:t> LAC time use spreadsheets, but all the information is there to show.</a:t>
            </a:r>
          </a:p>
          <a:p>
            <a:endParaRPr lang="en-GB" baseline="0" dirty="0" smtClean="0"/>
          </a:p>
          <a:p>
            <a:r>
              <a:rPr lang="en-GB" baseline="0" dirty="0" smtClean="0"/>
              <a:t>I HAVE </a:t>
            </a:r>
            <a:r>
              <a:rPr lang="en-GB" b="1" u="sng" baseline="0" dirty="0" smtClean="0"/>
              <a:t>NOT CHANGED </a:t>
            </a:r>
            <a:r>
              <a:rPr lang="en-GB" baseline="0" dirty="0" smtClean="0"/>
              <a:t>THE SPREADSHEETS TO REFLECT THE </a:t>
            </a:r>
            <a:r>
              <a:rPr lang="en-GB" b="1" u="sng" baseline="0" dirty="0" smtClean="0"/>
              <a:t>RE-NUMBERING,</a:t>
            </a:r>
            <a:r>
              <a:rPr lang="en-GB" baseline="0" dirty="0" smtClean="0"/>
              <a:t> DUE TO DECISIONS NEEDING TO BE MADE ABOUT THE WAY WE CHANGE THE TIME USE DATA.</a:t>
            </a:r>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27</a:t>
            </a:fld>
            <a:endParaRPr lang="en-GB"/>
          </a:p>
        </p:txBody>
      </p:sp>
    </p:spTree>
    <p:extLst>
      <p:ext uri="{BB962C8B-B14F-4D97-AF65-F5344CB8AC3E}">
        <p14:creationId xmlns:p14="http://schemas.microsoft.com/office/powerpoint/2010/main" val="574722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Single assessment</a:t>
            </a:r>
          </a:p>
          <a:p>
            <a:pPr marL="171450" indent="-171450">
              <a:buFont typeface="Arial" panose="020B0604020202020204" pitchFamily="34" charset="0"/>
              <a:buChar char="•"/>
            </a:pPr>
            <a:r>
              <a:rPr lang="en-GB" dirty="0" smtClean="0"/>
              <a:t>We acknowledge this means there is a</a:t>
            </a:r>
            <a:r>
              <a:rPr lang="en-GB" baseline="0" dirty="0" smtClean="0"/>
              <a:t> change to the activities the workers are completing </a:t>
            </a:r>
          </a:p>
          <a:p>
            <a:pPr marL="171450" indent="-171450">
              <a:buFont typeface="Arial" panose="020B0604020202020204" pitchFamily="34" charset="0"/>
              <a:buChar char="•"/>
            </a:pPr>
            <a:r>
              <a:rPr lang="en-GB" baseline="0" dirty="0" smtClean="0"/>
              <a:t>and this will affect the time use</a:t>
            </a:r>
          </a:p>
          <a:p>
            <a:pPr marL="628650" lvl="1" indent="-171450">
              <a:buFont typeface="Arial" panose="020B0604020202020204" pitchFamily="34" charset="0"/>
              <a:buChar char="•"/>
            </a:pPr>
            <a:r>
              <a:rPr lang="en-GB" baseline="0" dirty="0" smtClean="0"/>
              <a:t>Propose to maintain the time spent on assessment activities but reduce the travel time, as not going to visit for initial assessment in addition to the core anymore, and some write up time as the report entry is on one form, not two. Scope the agreement on the time spent assessing families as per this suggestion. Shy of doing a time use data collection for this process, enough manager recommendations would help us to adjust this time, therefore effecting the final unit costs calculated.</a:t>
            </a:r>
          </a:p>
        </p:txBody>
      </p:sp>
      <p:sp>
        <p:nvSpPr>
          <p:cNvPr id="4" name="Slide Number Placeholder 3"/>
          <p:cNvSpPr>
            <a:spLocks noGrp="1"/>
          </p:cNvSpPr>
          <p:nvPr>
            <p:ph type="sldNum" sz="quarter" idx="10"/>
          </p:nvPr>
        </p:nvSpPr>
        <p:spPr/>
        <p:txBody>
          <a:bodyPr/>
          <a:lstStyle/>
          <a:p>
            <a:fld id="{37277C59-B90B-497C-A25D-CE830304AD66}" type="slidenum">
              <a:rPr lang="en-GB" smtClean="0"/>
              <a:t>29</a:t>
            </a:fld>
            <a:endParaRPr lang="en-GB"/>
          </a:p>
        </p:txBody>
      </p:sp>
    </p:spTree>
    <p:extLst>
      <p:ext uri="{BB962C8B-B14F-4D97-AF65-F5344CB8AC3E}">
        <p14:creationId xmlns:p14="http://schemas.microsoft.com/office/powerpoint/2010/main" val="4094200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30</a:t>
            </a:fld>
            <a:endParaRPr lang="en-GB"/>
          </a:p>
        </p:txBody>
      </p:sp>
    </p:spTree>
    <p:extLst>
      <p:ext uri="{BB962C8B-B14F-4D97-AF65-F5344CB8AC3E}">
        <p14:creationId xmlns:p14="http://schemas.microsoft.com/office/powerpoint/2010/main" val="441209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3</a:t>
            </a:fld>
            <a:endParaRPr lang="en-GB"/>
          </a:p>
        </p:txBody>
      </p:sp>
    </p:spTree>
    <p:extLst>
      <p:ext uri="{BB962C8B-B14F-4D97-AF65-F5344CB8AC3E}">
        <p14:creationId xmlns:p14="http://schemas.microsoft.com/office/powerpoint/2010/main" val="2401081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Expect feedback from the LAs following this will help answer this.</a:t>
            </a:r>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4</a:t>
            </a:fld>
            <a:endParaRPr lang="en-GB"/>
          </a:p>
        </p:txBody>
      </p:sp>
    </p:spTree>
    <p:extLst>
      <p:ext uri="{BB962C8B-B14F-4D97-AF65-F5344CB8AC3E}">
        <p14:creationId xmlns:p14="http://schemas.microsoft.com/office/powerpoint/2010/main" val="28344667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smtClean="0"/>
              <a:t>Troubled families separate</a:t>
            </a:r>
            <a:r>
              <a:rPr lang="en-GB" baseline="0" dirty="0" smtClean="0"/>
              <a:t> unit from the other children’s social services teams. </a:t>
            </a:r>
          </a:p>
          <a:p>
            <a:pPr marL="228600" indent="-228600">
              <a:buAutoNum type="arabicPeriod"/>
            </a:pPr>
            <a:r>
              <a:rPr lang="en-GB" baseline="0" dirty="0" smtClean="0"/>
              <a:t>Troubled families integrated and data available to children social care teams. Data might </a:t>
            </a:r>
            <a:r>
              <a:rPr lang="en-GB" baseline="0" dirty="0" err="1" smtClean="0"/>
              <a:t>eb</a:t>
            </a:r>
            <a:r>
              <a:rPr lang="en-GB" baseline="0" dirty="0" smtClean="0"/>
              <a:t> starting point to add to the picture of risk factors/ vulnerabilities used to help the </a:t>
            </a:r>
            <a:r>
              <a:rPr lang="en-GB" baseline="0" dirty="0" err="1" smtClean="0"/>
              <a:t>CCfCS</a:t>
            </a:r>
            <a:r>
              <a:rPr lang="en-GB" baseline="0" dirty="0" smtClean="0"/>
              <a:t> identify the </a:t>
            </a:r>
            <a:r>
              <a:rPr lang="en-GB" baseline="0" dirty="0" err="1" smtClean="0"/>
              <a:t>EoC</a:t>
            </a:r>
            <a:r>
              <a:rPr lang="en-GB" baseline="0" dirty="0" smtClean="0"/>
              <a:t> cohort using the specified criteria.</a:t>
            </a:r>
          </a:p>
          <a:p>
            <a:pPr marL="228600" indent="-228600">
              <a:buAutoNum type="arabicPeriod"/>
            </a:pPr>
            <a:r>
              <a:rPr lang="en-GB" baseline="0" dirty="0" smtClean="0"/>
              <a:t>Troubled families integrated, and data accessible, with some of these families possibly being considered as edge of care though they may not yet have open social care cases.</a:t>
            </a:r>
          </a:p>
          <a:p>
            <a:pPr marL="228600" indent="-228600">
              <a:buAutoNum type="arabicPeriod"/>
            </a:pPr>
            <a:endParaRPr lang="en-GB" baseline="0" dirty="0" smtClean="0"/>
          </a:p>
          <a:p>
            <a:pPr marL="0" indent="0">
              <a:buNone/>
            </a:pPr>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9</a:t>
            </a:fld>
            <a:endParaRPr lang="en-GB"/>
          </a:p>
        </p:txBody>
      </p:sp>
    </p:spTree>
    <p:extLst>
      <p:ext uri="{BB962C8B-B14F-4D97-AF65-F5344CB8AC3E}">
        <p14:creationId xmlns:p14="http://schemas.microsoft.com/office/powerpoint/2010/main" val="1468366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GB" dirty="0" smtClean="0"/>
              <a:t>Financial assumptions: basic contract cost: in lieu of being able to determine individual session costs and how many sessions, or how long a services was accessed at individual child level.</a:t>
            </a:r>
          </a:p>
          <a:p>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10</a:t>
            </a:fld>
            <a:endParaRPr lang="en-GB"/>
          </a:p>
        </p:txBody>
      </p:sp>
    </p:spTree>
    <p:extLst>
      <p:ext uri="{BB962C8B-B14F-4D97-AF65-F5344CB8AC3E}">
        <p14:creationId xmlns:p14="http://schemas.microsoft.com/office/powerpoint/2010/main" val="4193771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Thought this would not be too ambitious,</a:t>
            </a:r>
            <a:r>
              <a:rPr lang="en-GB" baseline="0" dirty="0" smtClean="0"/>
              <a:t> </a:t>
            </a:r>
          </a:p>
          <a:p>
            <a:r>
              <a:rPr lang="en-GB" baseline="0" dirty="0" smtClean="0"/>
              <a:t>and right to maintain focus on the routinely collected data, hence looking TF data, not necessarily the actual TFs will all be included in the final analysis.</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11</a:t>
            </a:fld>
            <a:endParaRPr lang="en-GB"/>
          </a:p>
        </p:txBody>
      </p:sp>
    </p:spTree>
    <p:extLst>
      <p:ext uri="{BB962C8B-B14F-4D97-AF65-F5344CB8AC3E}">
        <p14:creationId xmlns:p14="http://schemas.microsoft.com/office/powerpoint/2010/main" val="11027817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Oscillating</a:t>
            </a:r>
            <a:r>
              <a:rPr lang="en-GB" baseline="0" dirty="0" smtClean="0"/>
              <a:t> from </a:t>
            </a:r>
            <a:r>
              <a:rPr lang="en-GB" baseline="0" dirty="0" err="1" smtClean="0"/>
              <a:t>EoC</a:t>
            </a:r>
            <a:r>
              <a:rPr lang="en-GB" baseline="0" dirty="0" smtClean="0"/>
              <a:t>, to LAC, to </a:t>
            </a:r>
            <a:r>
              <a:rPr lang="en-GB" baseline="0" dirty="0" err="1" smtClean="0"/>
              <a:t>EoC</a:t>
            </a:r>
            <a:r>
              <a:rPr lang="en-GB" baseline="0" dirty="0" smtClean="0"/>
              <a:t>, to LAC.</a:t>
            </a:r>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15</a:t>
            </a:fld>
            <a:endParaRPr lang="en-GB"/>
          </a:p>
        </p:txBody>
      </p:sp>
    </p:spTree>
    <p:extLst>
      <p:ext uri="{BB962C8B-B14F-4D97-AF65-F5344CB8AC3E}">
        <p14:creationId xmlns:p14="http://schemas.microsoft.com/office/powerpoint/2010/main" val="2408921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Action</a:t>
            </a:r>
            <a:r>
              <a:rPr lang="en-GB" baseline="0" dirty="0" smtClean="0"/>
              <a:t> of repeat referrals but no action, leading to an escalated need when case opened</a:t>
            </a:r>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17</a:t>
            </a:fld>
            <a:endParaRPr lang="en-GB"/>
          </a:p>
        </p:txBody>
      </p:sp>
    </p:spTree>
    <p:extLst>
      <p:ext uri="{BB962C8B-B14F-4D97-AF65-F5344CB8AC3E}">
        <p14:creationId xmlns:p14="http://schemas.microsoft.com/office/powerpoint/2010/main" val="2128419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Example of what data triggers</a:t>
            </a:r>
            <a:r>
              <a:rPr lang="en-GB" baseline="0" dirty="0" smtClean="0"/>
              <a:t> are required to build up the social care processes journey of a child, and required for </a:t>
            </a:r>
            <a:r>
              <a:rPr lang="en-GB" baseline="0" dirty="0" err="1" smtClean="0"/>
              <a:t>CCfCS</a:t>
            </a:r>
            <a:r>
              <a:rPr lang="en-GB" baseline="0" dirty="0" smtClean="0"/>
              <a:t> to activate costs occurring on the case</a:t>
            </a:r>
            <a:endParaRPr lang="en-GB" dirty="0"/>
          </a:p>
        </p:txBody>
      </p:sp>
      <p:sp>
        <p:nvSpPr>
          <p:cNvPr id="4" name="Slide Number Placeholder 3"/>
          <p:cNvSpPr>
            <a:spLocks noGrp="1"/>
          </p:cNvSpPr>
          <p:nvPr>
            <p:ph type="sldNum" sz="quarter" idx="10"/>
          </p:nvPr>
        </p:nvSpPr>
        <p:spPr/>
        <p:txBody>
          <a:bodyPr/>
          <a:lstStyle/>
          <a:p>
            <a:fld id="{37277C59-B90B-497C-A25D-CE830304AD66}" type="slidenum">
              <a:rPr lang="en-GB" smtClean="0"/>
              <a:t>19</a:t>
            </a:fld>
            <a:endParaRPr lang="en-GB"/>
          </a:p>
        </p:txBody>
      </p:sp>
    </p:spTree>
    <p:extLst>
      <p:ext uri="{BB962C8B-B14F-4D97-AF65-F5344CB8AC3E}">
        <p14:creationId xmlns:p14="http://schemas.microsoft.com/office/powerpoint/2010/main" val="2128419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1680" y="1491630"/>
            <a:ext cx="5472608" cy="1440160"/>
          </a:xfrm>
        </p:spPr>
        <p:txBody>
          <a:bodyPr>
            <a:noAutofit/>
          </a:bodyPr>
          <a:lstStyle>
            <a:lvl1pPr algn="ctr">
              <a:defRPr sz="4800">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691680" y="3202682"/>
            <a:ext cx="5472608" cy="737220"/>
          </a:xfrm>
        </p:spPr>
        <p:txBody>
          <a:bodyPr>
            <a:noAutofit/>
          </a:bodyPr>
          <a:lstStyle>
            <a:lvl1pPr marL="0" indent="0" algn="ctr">
              <a:buNone/>
              <a:defRPr sz="280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306180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p>
            <a:fld id="{1C5C9FE9-8E8A-4237-A028-0547BDB48ABA}" type="slidenum">
              <a:rPr lang="en-GB" smtClean="0">
                <a:solidFill>
                  <a:srgbClr val="000000">
                    <a:tint val="75000"/>
                  </a:srgbClr>
                </a:solidFill>
              </a:rPr>
              <a:pPr/>
              <a:t>‹#›</a:t>
            </a:fld>
            <a:endParaRPr lang="en-GB" dirty="0">
              <a:solidFill>
                <a:srgbClr val="000000">
                  <a:tint val="75000"/>
                </a:srgbClr>
              </a:solidFill>
            </a:endParaRPr>
          </a:p>
        </p:txBody>
      </p:sp>
      <p:sp>
        <p:nvSpPr>
          <p:cNvPr id="5" name="Text Placeholder 4"/>
          <p:cNvSpPr>
            <a:spLocks noGrp="1"/>
          </p:cNvSpPr>
          <p:nvPr>
            <p:ph type="body" sz="quarter" idx="11"/>
          </p:nvPr>
        </p:nvSpPr>
        <p:spPr>
          <a:xfrm>
            <a:off x="271464" y="2089548"/>
            <a:ext cx="4300537" cy="1129903"/>
          </a:xfrm>
        </p:spPr>
        <p:txBody>
          <a:bodyPr/>
          <a:lstStyle>
            <a:lvl1pPr marL="0" indent="0">
              <a:buFontTx/>
              <a:buNone/>
              <a:defRPr/>
            </a:lvl1pPr>
          </a:lstStyle>
          <a:p>
            <a:pPr lvl="0"/>
            <a:r>
              <a:rPr lang="en-US" dirty="0" smtClean="0"/>
              <a:t>Click to edit Master text styles</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95861" y="63245"/>
            <a:ext cx="1152146" cy="864110"/>
          </a:xfrm>
          <a:prstGeom prst="rect">
            <a:avLst/>
          </a:prstGeom>
        </p:spPr>
      </p:pic>
    </p:spTree>
    <p:extLst>
      <p:ext uri="{BB962C8B-B14F-4D97-AF65-F5344CB8AC3E}">
        <p14:creationId xmlns:p14="http://schemas.microsoft.com/office/powerpoint/2010/main" val="202971150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a:xfrm>
            <a:off x="6762924" y="4810275"/>
            <a:ext cx="2133600" cy="273844"/>
          </a:xfrm>
        </p:spPr>
        <p:txBody>
          <a:bodyPr/>
          <a:lstStyle/>
          <a:p>
            <a:fld id="{B230FB2D-6228-4E21-8EA4-AF43349A18F4}" type="slidenum">
              <a:rPr lang="en-GB" smtClean="0">
                <a:solidFill>
                  <a:srgbClr val="000000">
                    <a:tint val="75000"/>
                  </a:srgbClr>
                </a:solidFill>
              </a:rPr>
              <a:pPr/>
              <a:t>‹#›</a:t>
            </a:fld>
            <a:endParaRPr lang="en-GB" dirty="0">
              <a:solidFill>
                <a:srgbClr val="000000">
                  <a:tint val="75000"/>
                </a:srgbClr>
              </a:solidFill>
            </a:endParaRPr>
          </a:p>
        </p:txBody>
      </p:sp>
      <p:sp>
        <p:nvSpPr>
          <p:cNvPr id="6" name="Rectangle 6"/>
          <p:cNvSpPr>
            <a:spLocks noGrp="1" noChangeArrowheads="1"/>
          </p:cNvSpPr>
          <p:nvPr>
            <p:ph type="title"/>
          </p:nvPr>
        </p:nvSpPr>
        <p:spPr bwMode="auto">
          <a:xfrm>
            <a:off x="198736" y="978614"/>
            <a:ext cx="8655226" cy="6443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Workshop title slide only </a:t>
            </a:r>
            <a:endParaRPr lang="en-GB" dirty="0" smtClean="0"/>
          </a:p>
        </p:txBody>
      </p:sp>
      <p:sp>
        <p:nvSpPr>
          <p:cNvPr id="7" name="Rectangle 7"/>
          <p:cNvSpPr>
            <a:spLocks noGrp="1" noChangeArrowheads="1"/>
          </p:cNvSpPr>
          <p:nvPr>
            <p:ph idx="1"/>
          </p:nvPr>
        </p:nvSpPr>
        <p:spPr bwMode="auto">
          <a:xfrm>
            <a:off x="234900" y="1694596"/>
            <a:ext cx="8650653" cy="28635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57175" indent="-257175">
              <a:buClr>
                <a:srgbClr val="E64135"/>
              </a:buClr>
              <a:buFont typeface="Verdana" panose="020B0604030504040204" pitchFamily="34" charset="0"/>
              <a:buChar char="›"/>
              <a:defRPr/>
            </a:lvl1pPr>
            <a:lvl2pPr marL="471488" indent="-201216">
              <a:buClr>
                <a:srgbClr val="E64135"/>
              </a:buClr>
              <a:buFont typeface="Verdana" panose="020B0604030504040204" pitchFamily="34" charset="0"/>
              <a:buChar char="−"/>
              <a:defRPr/>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2766226753"/>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2748837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558306"/>
            <a:ext cx="7772400" cy="1021556"/>
          </a:xfrm>
        </p:spPr>
        <p:txBody>
          <a:bodyPr anchor="t">
            <a:noAutofit/>
          </a:bodyPr>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127560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904287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4225367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200151"/>
            <a:ext cx="5482952" cy="31717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084168" y="1203598"/>
            <a:ext cx="2602632" cy="2736304"/>
          </a:xfrm>
        </p:spPr>
        <p:txBody>
          <a:bodyPr/>
          <a:lstStyle>
            <a:lvl1pPr marL="0" indent="0">
              <a:buNone/>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endParaRPr lang="en-GB" dirty="0"/>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3952451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60555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smtClean="0"/>
              <a:t>Click to edit Master title style</a:t>
            </a:r>
            <a:endParaRPr lang="en-GB"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4025503"/>
            <a:ext cx="5486400" cy="27443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097383A-60EC-4720-B4F7-3F8B7072D89A}" type="slidenum">
              <a:rPr lang="en-GB" smtClean="0"/>
              <a:t>‹#›</a:t>
            </a:fld>
            <a:endParaRPr lang="en-GB"/>
          </a:p>
        </p:txBody>
      </p:sp>
    </p:spTree>
    <p:extLst>
      <p:ext uri="{BB962C8B-B14F-4D97-AF65-F5344CB8AC3E}">
        <p14:creationId xmlns:p14="http://schemas.microsoft.com/office/powerpoint/2010/main" val="1565477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p>
            <a:fld id="{1C5C9FE9-8E8A-4237-A028-0547BDB48ABA}" type="slidenum">
              <a:rPr lang="en-GB" smtClean="0">
                <a:solidFill>
                  <a:srgbClr val="000000">
                    <a:tint val="75000"/>
                  </a:srgbClr>
                </a:solidFill>
              </a:rPr>
              <a:pPr/>
              <a:t>‹#›</a:t>
            </a:fld>
            <a:endParaRPr lang="en-GB" dirty="0">
              <a:solidFill>
                <a:srgbClr val="000000">
                  <a:tint val="75000"/>
                </a:srgbClr>
              </a:solidFill>
            </a:endParaRPr>
          </a:p>
        </p:txBody>
      </p:sp>
      <p:sp>
        <p:nvSpPr>
          <p:cNvPr id="5" name="Text Placeholder 4"/>
          <p:cNvSpPr>
            <a:spLocks noGrp="1"/>
          </p:cNvSpPr>
          <p:nvPr>
            <p:ph type="body" sz="quarter" idx="11"/>
          </p:nvPr>
        </p:nvSpPr>
        <p:spPr>
          <a:xfrm>
            <a:off x="271464" y="2089548"/>
            <a:ext cx="4300537" cy="1129903"/>
          </a:xfrm>
        </p:spPr>
        <p:txBody>
          <a:bodyPr/>
          <a:lstStyle>
            <a:lvl1pPr marL="0" indent="0">
              <a:buFontTx/>
              <a:buNone/>
              <a:defRPr/>
            </a:lvl1pPr>
          </a:lstStyle>
          <a:p>
            <a:pPr lvl="0"/>
            <a:r>
              <a:rPr lang="en-US" dirty="0" smtClean="0"/>
              <a:t>Click to edit Master text styles</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95861" y="63245"/>
            <a:ext cx="1152146" cy="864110"/>
          </a:xfrm>
          <a:prstGeom prst="rect">
            <a:avLst/>
          </a:prstGeom>
        </p:spPr>
      </p:pic>
    </p:spTree>
    <p:extLst>
      <p:ext uri="{BB962C8B-B14F-4D97-AF65-F5344CB8AC3E}">
        <p14:creationId xmlns:p14="http://schemas.microsoft.com/office/powerpoint/2010/main" val="3689943712"/>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a:xfrm>
            <a:off x="6762924" y="4810275"/>
            <a:ext cx="2133600" cy="273844"/>
          </a:xfrm>
        </p:spPr>
        <p:txBody>
          <a:bodyPr/>
          <a:lstStyle/>
          <a:p>
            <a:fld id="{B230FB2D-6228-4E21-8EA4-AF43349A18F4}" type="slidenum">
              <a:rPr lang="en-GB" smtClean="0">
                <a:solidFill>
                  <a:srgbClr val="000000">
                    <a:tint val="75000"/>
                  </a:srgbClr>
                </a:solidFill>
              </a:rPr>
              <a:pPr/>
              <a:t>‹#›</a:t>
            </a:fld>
            <a:endParaRPr lang="en-GB" dirty="0">
              <a:solidFill>
                <a:srgbClr val="000000">
                  <a:tint val="75000"/>
                </a:srgbClr>
              </a:solidFill>
            </a:endParaRPr>
          </a:p>
        </p:txBody>
      </p:sp>
      <p:sp>
        <p:nvSpPr>
          <p:cNvPr id="6" name="Rectangle 6"/>
          <p:cNvSpPr>
            <a:spLocks noGrp="1" noChangeArrowheads="1"/>
          </p:cNvSpPr>
          <p:nvPr>
            <p:ph type="title"/>
          </p:nvPr>
        </p:nvSpPr>
        <p:spPr bwMode="auto">
          <a:xfrm>
            <a:off x="198736" y="978614"/>
            <a:ext cx="8655226" cy="6443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Workshop title slide only </a:t>
            </a:r>
            <a:endParaRPr lang="en-GB" dirty="0" smtClean="0"/>
          </a:p>
        </p:txBody>
      </p:sp>
      <p:sp>
        <p:nvSpPr>
          <p:cNvPr id="7" name="Rectangle 7"/>
          <p:cNvSpPr>
            <a:spLocks noGrp="1" noChangeArrowheads="1"/>
          </p:cNvSpPr>
          <p:nvPr>
            <p:ph idx="1"/>
          </p:nvPr>
        </p:nvSpPr>
        <p:spPr bwMode="auto">
          <a:xfrm>
            <a:off x="234900" y="1694596"/>
            <a:ext cx="8650653" cy="28635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57175" indent="-257175">
              <a:buClr>
                <a:srgbClr val="E64135"/>
              </a:buClr>
              <a:buFont typeface="Verdana" panose="020B0604030504040204" pitchFamily="34" charset="0"/>
              <a:buChar char="›"/>
              <a:defRPr/>
            </a:lvl1pPr>
            <a:lvl2pPr marL="471488" indent="-201216">
              <a:buClr>
                <a:srgbClr val="E64135"/>
              </a:buClr>
              <a:buFont typeface="Verdana" panose="020B0604030504040204" pitchFamily="34" charset="0"/>
              <a:buChar char="−"/>
              <a:defRPr/>
            </a:lvl2pPr>
          </a:lstStyle>
          <a:p>
            <a:pPr lvl="0"/>
            <a:r>
              <a:rPr lang="en-US" dirty="0" smtClean="0"/>
              <a:t>Click to edit Master text styles</a:t>
            </a:r>
          </a:p>
          <a:p>
            <a:pPr lvl="1"/>
            <a:r>
              <a:rPr lang="en-US" dirty="0" smtClean="0"/>
              <a:t>Second level</a:t>
            </a:r>
          </a:p>
        </p:txBody>
      </p:sp>
    </p:spTree>
    <p:extLst>
      <p:ext uri="{BB962C8B-B14F-4D97-AF65-F5344CB8AC3E}">
        <p14:creationId xmlns:p14="http://schemas.microsoft.com/office/powerpoint/2010/main" val="3129785772"/>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3.jpe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3.jpe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bright="70000" contrast="-70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200151"/>
            <a:ext cx="8229600" cy="317179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097383A-60EC-4720-B4F7-3F8B7072D89A}" type="slidenum">
              <a:rPr lang="en-GB" smtClean="0"/>
              <a:t>‹#›</a:t>
            </a:fld>
            <a:endParaRPr lang="en-GB"/>
          </a:p>
        </p:txBody>
      </p:sp>
    </p:spTree>
    <p:extLst>
      <p:ext uri="{BB962C8B-B14F-4D97-AF65-F5344CB8AC3E}">
        <p14:creationId xmlns:p14="http://schemas.microsoft.com/office/powerpoint/2010/main" val="30015070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2" r:id="rId5"/>
    <p:sldLayoutId id="2147483667" r:id="rId6"/>
    <p:sldLayoutId id="2147483669" r:id="rId7"/>
  </p:sldLayoutIdLst>
  <p:hf hdr="0" ftr="0" dt="0"/>
  <p:txStyles>
    <p:titleStyle>
      <a:lvl1pPr algn="ctr" defTabSz="914400" rtl="0" eaLnBrk="1" latinLnBrk="0" hangingPunct="1">
        <a:spcBef>
          <a:spcPct val="0"/>
        </a:spcBef>
        <a:buNone/>
        <a:defRPr sz="4000" b="1" kern="1200">
          <a:solidFill>
            <a:srgbClr val="330066"/>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chemeClr val="bg1"/>
            </a:gs>
            <a:gs pos="100000">
              <a:schemeClr val="bg1"/>
            </a:gs>
          </a:gsLst>
          <a:lin ang="5400000"/>
        </a:gradFill>
        <a:effectLst/>
      </p:bgPr>
    </p:bg>
    <p:spTree>
      <p:nvGrpSpPr>
        <p:cNvPr id="1" name=""/>
        <p:cNvGrpSpPr/>
        <p:nvPr/>
      </p:nvGrpSpPr>
      <p:grpSpPr>
        <a:xfrm>
          <a:off x="0" y="0"/>
          <a:ext cx="0" cy="0"/>
          <a:chOff x="0" y="0"/>
          <a:chExt cx="0" cy="0"/>
        </a:xfrm>
      </p:grpSpPr>
      <p:sp>
        <p:nvSpPr>
          <p:cNvPr id="1027" name="Rectangle 6"/>
          <p:cNvSpPr>
            <a:spLocks noGrp="1" noChangeArrowheads="1"/>
          </p:cNvSpPr>
          <p:nvPr>
            <p:ph type="title"/>
          </p:nvPr>
        </p:nvSpPr>
        <p:spPr bwMode="auto">
          <a:xfrm>
            <a:off x="209010" y="992359"/>
            <a:ext cx="8655226" cy="517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Workshop title slide only </a:t>
            </a:r>
            <a:endParaRPr lang="en-GB" dirty="0" smtClean="0"/>
          </a:p>
        </p:txBody>
      </p:sp>
      <p:sp>
        <p:nvSpPr>
          <p:cNvPr id="1028" name="Rectangle 7"/>
          <p:cNvSpPr>
            <a:spLocks noGrp="1" noChangeArrowheads="1"/>
          </p:cNvSpPr>
          <p:nvPr>
            <p:ph type="body" idx="1"/>
          </p:nvPr>
        </p:nvSpPr>
        <p:spPr bwMode="auto">
          <a:xfrm>
            <a:off x="234900" y="1694596"/>
            <a:ext cx="8650653" cy="28635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2" name="Slide Number Placeholder 1"/>
          <p:cNvSpPr>
            <a:spLocks noGrp="1"/>
          </p:cNvSpPr>
          <p:nvPr>
            <p:ph type="sldNum" sz="quarter" idx="4"/>
          </p:nvPr>
        </p:nvSpPr>
        <p:spPr>
          <a:xfrm>
            <a:off x="6754535" y="4810275"/>
            <a:ext cx="2133600" cy="273844"/>
          </a:xfrm>
          <a:prstGeom prst="rect">
            <a:avLst/>
          </a:prstGeom>
        </p:spPr>
        <p:txBody>
          <a:bodyPr vert="horz" lIns="91440" tIns="45720" rIns="91440" bIns="45720" rtlCol="0" anchor="ctr"/>
          <a:lstStyle>
            <a:lvl1pPr algn="r">
              <a:defRPr sz="135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fontAlgn="base">
              <a:spcBef>
                <a:spcPct val="0"/>
              </a:spcBef>
              <a:spcAft>
                <a:spcPct val="0"/>
              </a:spcAft>
            </a:pPr>
            <a:fld id="{1C5C9FE9-8E8A-4237-A028-0547BDB48ABA}" type="slidenum">
              <a:rPr lang="en-GB" smtClean="0">
                <a:solidFill>
                  <a:srgbClr val="000000">
                    <a:tint val="75000"/>
                  </a:srgbClr>
                </a:solidFill>
              </a:rPr>
              <a:pPr fontAlgn="base">
                <a:spcBef>
                  <a:spcPct val="0"/>
                </a:spcBef>
                <a:spcAft>
                  <a:spcPct val="0"/>
                </a:spcAft>
              </a:pPr>
              <a:t>‹#›</a:t>
            </a:fld>
            <a:endParaRPr lang="en-GB" dirty="0">
              <a:solidFill>
                <a:srgbClr val="000000">
                  <a:tint val="75000"/>
                </a:srgbClr>
              </a:solidFill>
            </a:endParaRPr>
          </a:p>
        </p:txBody>
      </p:sp>
      <p:pic>
        <p:nvPicPr>
          <p:cNvPr id="7" name="Picture 4" descr="image.png"/>
          <p:cNvPicPr>
            <a:picLocks noChangeAspect="1"/>
          </p:cNvPicPr>
          <p:nvPr/>
        </p:nvPicPr>
        <p:blipFill>
          <a:blip r:embed="rId4" cstate="print">
            <a:extLst>
              <a:ext uri="{28A0092B-C50C-407E-A947-70E740481C1C}">
                <a14:useLocalDpi xmlns:a14="http://schemas.microsoft.com/office/drawing/2010/main" val="0"/>
              </a:ext>
            </a:extLst>
          </a:blip>
          <a:srcRect l="6786" t="19238" r="58356" b="66856"/>
          <a:stretch>
            <a:fillRect/>
          </a:stretch>
        </p:blipFill>
        <p:spPr bwMode="auto">
          <a:xfrm>
            <a:off x="289614" y="4667852"/>
            <a:ext cx="1447525" cy="284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9" name="Picture 3"/>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289614" y="115022"/>
            <a:ext cx="2073497" cy="652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6714767"/>
      </p:ext>
    </p:extLst>
  </p:cSld>
  <p:clrMap bg1="lt1" tx1="dk1" bg2="lt2" tx2="dk2" accent1="accent1" accent2="accent2" accent3="accent3" accent4="accent4" accent5="accent5" accent6="accent6" hlink="hlink" folHlink="folHlink"/>
  <p:sldLayoutIdLst>
    <p:sldLayoutId id="2147483674" r:id="rId1"/>
    <p:sldLayoutId id="2147483675" r:id="rId2"/>
  </p:sldLayoutIdLst>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lang="en-GB" sz="2400" b="1" baseline="0" dirty="0">
          <a:solidFill>
            <a:srgbClr val="E64135"/>
          </a:solidFill>
          <a:latin typeface="+mj-lt"/>
          <a:ea typeface="+mj-ea"/>
          <a:cs typeface="+mj-cs"/>
        </a:defRPr>
      </a:lvl1pPr>
      <a:lvl2pPr algn="l" rtl="0" eaLnBrk="1" fontAlgn="base" hangingPunct="1">
        <a:lnSpc>
          <a:spcPct val="90000"/>
        </a:lnSpc>
        <a:spcBef>
          <a:spcPct val="0"/>
        </a:spcBef>
        <a:spcAft>
          <a:spcPct val="0"/>
        </a:spcAft>
        <a:defRPr sz="2700" b="1">
          <a:solidFill>
            <a:srgbClr val="F19705"/>
          </a:solidFill>
          <a:latin typeface="Verdana" pitchFamily="34" charset="0"/>
        </a:defRPr>
      </a:lvl2pPr>
      <a:lvl3pPr algn="l" rtl="0" eaLnBrk="1" fontAlgn="base" hangingPunct="1">
        <a:lnSpc>
          <a:spcPct val="90000"/>
        </a:lnSpc>
        <a:spcBef>
          <a:spcPct val="0"/>
        </a:spcBef>
        <a:spcAft>
          <a:spcPct val="0"/>
        </a:spcAft>
        <a:defRPr sz="2700" b="1">
          <a:solidFill>
            <a:srgbClr val="F19705"/>
          </a:solidFill>
          <a:latin typeface="Verdana" pitchFamily="34" charset="0"/>
        </a:defRPr>
      </a:lvl3pPr>
      <a:lvl4pPr algn="l" rtl="0" eaLnBrk="1" fontAlgn="base" hangingPunct="1">
        <a:lnSpc>
          <a:spcPct val="90000"/>
        </a:lnSpc>
        <a:spcBef>
          <a:spcPct val="0"/>
        </a:spcBef>
        <a:spcAft>
          <a:spcPct val="0"/>
        </a:spcAft>
        <a:defRPr sz="2700" b="1">
          <a:solidFill>
            <a:srgbClr val="F19705"/>
          </a:solidFill>
          <a:latin typeface="Verdana" pitchFamily="34" charset="0"/>
        </a:defRPr>
      </a:lvl4pPr>
      <a:lvl5pPr algn="l" rtl="0" eaLnBrk="1" fontAlgn="base" hangingPunct="1">
        <a:lnSpc>
          <a:spcPct val="90000"/>
        </a:lnSpc>
        <a:spcBef>
          <a:spcPct val="0"/>
        </a:spcBef>
        <a:spcAft>
          <a:spcPct val="0"/>
        </a:spcAft>
        <a:defRPr sz="2700" b="1">
          <a:solidFill>
            <a:srgbClr val="F19705"/>
          </a:solidFill>
          <a:latin typeface="Verdana" pitchFamily="34" charset="0"/>
        </a:defRPr>
      </a:lvl5pPr>
      <a:lvl6pPr marL="342900" algn="l" rtl="0" eaLnBrk="1" fontAlgn="base" hangingPunct="1">
        <a:lnSpc>
          <a:spcPct val="90000"/>
        </a:lnSpc>
        <a:spcBef>
          <a:spcPct val="0"/>
        </a:spcBef>
        <a:spcAft>
          <a:spcPct val="0"/>
        </a:spcAft>
        <a:defRPr sz="2700" b="1">
          <a:solidFill>
            <a:srgbClr val="333333"/>
          </a:solidFill>
          <a:latin typeface="Verdana" pitchFamily="34" charset="0"/>
        </a:defRPr>
      </a:lvl6pPr>
      <a:lvl7pPr marL="685800" algn="l" rtl="0" eaLnBrk="1" fontAlgn="base" hangingPunct="1">
        <a:lnSpc>
          <a:spcPct val="90000"/>
        </a:lnSpc>
        <a:spcBef>
          <a:spcPct val="0"/>
        </a:spcBef>
        <a:spcAft>
          <a:spcPct val="0"/>
        </a:spcAft>
        <a:defRPr sz="2700" b="1">
          <a:solidFill>
            <a:srgbClr val="333333"/>
          </a:solidFill>
          <a:latin typeface="Verdana" pitchFamily="34" charset="0"/>
        </a:defRPr>
      </a:lvl7pPr>
      <a:lvl8pPr marL="1028700" algn="l" rtl="0" eaLnBrk="1" fontAlgn="base" hangingPunct="1">
        <a:lnSpc>
          <a:spcPct val="90000"/>
        </a:lnSpc>
        <a:spcBef>
          <a:spcPct val="0"/>
        </a:spcBef>
        <a:spcAft>
          <a:spcPct val="0"/>
        </a:spcAft>
        <a:defRPr sz="2700" b="1">
          <a:solidFill>
            <a:srgbClr val="333333"/>
          </a:solidFill>
          <a:latin typeface="Verdana" pitchFamily="34" charset="0"/>
        </a:defRPr>
      </a:lvl8pPr>
      <a:lvl9pPr marL="1371600" algn="l" rtl="0" eaLnBrk="1" fontAlgn="base" hangingPunct="1">
        <a:lnSpc>
          <a:spcPct val="90000"/>
        </a:lnSpc>
        <a:spcBef>
          <a:spcPct val="0"/>
        </a:spcBef>
        <a:spcAft>
          <a:spcPct val="0"/>
        </a:spcAft>
        <a:defRPr sz="2700" b="1">
          <a:solidFill>
            <a:srgbClr val="333333"/>
          </a:solidFill>
          <a:latin typeface="Verdana" pitchFamily="34" charset="0"/>
        </a:defRPr>
      </a:lvl9pPr>
    </p:titleStyle>
    <p:bodyStyle>
      <a:lvl1pPr marL="257175" indent="-257175" algn="l" rtl="0" eaLnBrk="1" fontAlgn="base" hangingPunct="1">
        <a:spcBef>
          <a:spcPct val="20000"/>
        </a:spcBef>
        <a:spcAft>
          <a:spcPts val="450"/>
        </a:spcAft>
        <a:buClr>
          <a:srgbClr val="E64135"/>
        </a:buClr>
        <a:buSzPct val="70000"/>
        <a:buFont typeface="Verdana" panose="020B0604030504040204" pitchFamily="34" charset="0"/>
        <a:buChar char="›"/>
        <a:defRPr sz="1800">
          <a:solidFill>
            <a:schemeClr val="tx1"/>
          </a:solidFill>
          <a:latin typeface="+mn-lt"/>
          <a:ea typeface="+mn-ea"/>
          <a:cs typeface="+mn-cs"/>
        </a:defRPr>
      </a:lvl1pPr>
      <a:lvl2pPr marL="471488" indent="-201216" algn="l" rtl="0" eaLnBrk="1" fontAlgn="base" hangingPunct="1">
        <a:spcBef>
          <a:spcPct val="20000"/>
        </a:spcBef>
        <a:spcAft>
          <a:spcPct val="0"/>
        </a:spcAft>
        <a:buClr>
          <a:srgbClr val="E64135"/>
        </a:buClr>
        <a:buSzPct val="60000"/>
        <a:buFont typeface="Verdana" panose="020B0604030504040204" pitchFamily="34" charset="0"/>
        <a:buChar char="−"/>
        <a:defRPr sz="1500">
          <a:solidFill>
            <a:schemeClr val="tx1"/>
          </a:solidFill>
          <a:latin typeface="+mn-lt"/>
        </a:defRPr>
      </a:lvl2pPr>
      <a:lvl3pPr marL="857250" indent="-171450" algn="l" rtl="0" eaLnBrk="1" fontAlgn="base" hangingPunct="1">
        <a:spcBef>
          <a:spcPct val="20000"/>
        </a:spcBef>
        <a:spcAft>
          <a:spcPct val="0"/>
        </a:spcAft>
        <a:buClr>
          <a:srgbClr val="5F5F5F"/>
        </a:buClr>
        <a:buSzPct val="60000"/>
        <a:buFont typeface="Wingdings 2" pitchFamily="18" charset="2"/>
        <a:buChar char="¡"/>
        <a:defRPr sz="1500">
          <a:solidFill>
            <a:schemeClr val="tx1"/>
          </a:solidFill>
          <a:latin typeface="+mn-lt"/>
        </a:defRPr>
      </a:lvl3pPr>
      <a:lvl4pPr marL="1200150" indent="-171450" algn="l" rtl="0" eaLnBrk="1" fontAlgn="base" hangingPunct="1">
        <a:spcBef>
          <a:spcPct val="20000"/>
        </a:spcBef>
        <a:spcAft>
          <a:spcPct val="0"/>
        </a:spcAft>
        <a:buClr>
          <a:srgbClr val="5F5F5F"/>
        </a:buClr>
        <a:buSzPct val="80000"/>
        <a:buChar char="–"/>
        <a:defRPr>
          <a:solidFill>
            <a:schemeClr val="tx1"/>
          </a:solidFill>
          <a:latin typeface="+mn-lt"/>
        </a:defRPr>
      </a:lvl4pPr>
      <a:lvl5pPr marL="1543050" indent="-171450" algn="l" rtl="0" eaLnBrk="1" fontAlgn="base" hangingPunct="1">
        <a:spcBef>
          <a:spcPct val="20000"/>
        </a:spcBef>
        <a:spcAft>
          <a:spcPct val="0"/>
        </a:spcAft>
        <a:buClr>
          <a:srgbClr val="5F5F5F"/>
        </a:buClr>
        <a:buSzPct val="65000"/>
        <a:buFont typeface="Wingdings" pitchFamily="2" charset="2"/>
        <a:buChar char="ü"/>
        <a:defRPr>
          <a:solidFill>
            <a:schemeClr val="tx1"/>
          </a:solidFill>
          <a:latin typeface="+mn-lt"/>
        </a:defRPr>
      </a:lvl5pPr>
      <a:lvl6pPr marL="1885950" indent="-17145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6pPr>
      <a:lvl7pPr marL="2228850" indent="-17145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7pPr>
      <a:lvl8pPr marL="2571750" indent="-17145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8pPr>
      <a:lvl9pPr marL="2914650" indent="-17145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chemeClr val="bg1"/>
            </a:gs>
            <a:gs pos="100000">
              <a:schemeClr val="bg1"/>
            </a:gs>
          </a:gsLst>
          <a:lin ang="5400000"/>
        </a:gradFill>
        <a:effectLst/>
      </p:bgPr>
    </p:bg>
    <p:spTree>
      <p:nvGrpSpPr>
        <p:cNvPr id="1" name=""/>
        <p:cNvGrpSpPr/>
        <p:nvPr/>
      </p:nvGrpSpPr>
      <p:grpSpPr>
        <a:xfrm>
          <a:off x="0" y="0"/>
          <a:ext cx="0" cy="0"/>
          <a:chOff x="0" y="0"/>
          <a:chExt cx="0" cy="0"/>
        </a:xfrm>
      </p:grpSpPr>
      <p:sp>
        <p:nvSpPr>
          <p:cNvPr id="1027" name="Rectangle 6"/>
          <p:cNvSpPr>
            <a:spLocks noGrp="1" noChangeArrowheads="1"/>
          </p:cNvSpPr>
          <p:nvPr>
            <p:ph type="title"/>
          </p:nvPr>
        </p:nvSpPr>
        <p:spPr bwMode="auto">
          <a:xfrm>
            <a:off x="209010" y="992359"/>
            <a:ext cx="8655226" cy="5179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Workshop title slide only </a:t>
            </a:r>
            <a:endParaRPr lang="en-GB" dirty="0" smtClean="0"/>
          </a:p>
        </p:txBody>
      </p:sp>
      <p:sp>
        <p:nvSpPr>
          <p:cNvPr id="1028" name="Rectangle 7"/>
          <p:cNvSpPr>
            <a:spLocks noGrp="1" noChangeArrowheads="1"/>
          </p:cNvSpPr>
          <p:nvPr>
            <p:ph type="body" idx="1"/>
          </p:nvPr>
        </p:nvSpPr>
        <p:spPr bwMode="auto">
          <a:xfrm>
            <a:off x="234900" y="1694596"/>
            <a:ext cx="8650653" cy="28635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2" name="Slide Number Placeholder 1"/>
          <p:cNvSpPr>
            <a:spLocks noGrp="1"/>
          </p:cNvSpPr>
          <p:nvPr>
            <p:ph type="sldNum" sz="quarter" idx="4"/>
          </p:nvPr>
        </p:nvSpPr>
        <p:spPr>
          <a:xfrm>
            <a:off x="6754535" y="4810275"/>
            <a:ext cx="2133600" cy="273844"/>
          </a:xfrm>
          <a:prstGeom prst="rect">
            <a:avLst/>
          </a:prstGeom>
        </p:spPr>
        <p:txBody>
          <a:bodyPr vert="horz" lIns="91440" tIns="45720" rIns="91440" bIns="45720" rtlCol="0" anchor="ctr"/>
          <a:lstStyle>
            <a:lvl1pPr algn="r">
              <a:defRPr sz="135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stStyle>
          <a:p>
            <a:pPr fontAlgn="base">
              <a:spcBef>
                <a:spcPct val="0"/>
              </a:spcBef>
              <a:spcAft>
                <a:spcPct val="0"/>
              </a:spcAft>
            </a:pPr>
            <a:fld id="{1C5C9FE9-8E8A-4237-A028-0547BDB48ABA}" type="slidenum">
              <a:rPr lang="en-GB" smtClean="0">
                <a:solidFill>
                  <a:srgbClr val="000000">
                    <a:tint val="75000"/>
                  </a:srgbClr>
                </a:solidFill>
              </a:rPr>
              <a:pPr fontAlgn="base">
                <a:spcBef>
                  <a:spcPct val="0"/>
                </a:spcBef>
                <a:spcAft>
                  <a:spcPct val="0"/>
                </a:spcAft>
              </a:pPr>
              <a:t>‹#›</a:t>
            </a:fld>
            <a:endParaRPr lang="en-GB" dirty="0">
              <a:solidFill>
                <a:srgbClr val="000000">
                  <a:tint val="75000"/>
                </a:srgbClr>
              </a:solidFill>
            </a:endParaRPr>
          </a:p>
        </p:txBody>
      </p:sp>
      <p:pic>
        <p:nvPicPr>
          <p:cNvPr id="7" name="Picture 4" descr="image.png"/>
          <p:cNvPicPr>
            <a:picLocks noChangeAspect="1"/>
          </p:cNvPicPr>
          <p:nvPr/>
        </p:nvPicPr>
        <p:blipFill>
          <a:blip r:embed="rId4" cstate="print">
            <a:extLst>
              <a:ext uri="{28A0092B-C50C-407E-A947-70E740481C1C}">
                <a14:useLocalDpi xmlns:a14="http://schemas.microsoft.com/office/drawing/2010/main" val="0"/>
              </a:ext>
            </a:extLst>
          </a:blip>
          <a:srcRect l="6786" t="19238" r="58356" b="66856"/>
          <a:stretch>
            <a:fillRect/>
          </a:stretch>
        </p:blipFill>
        <p:spPr bwMode="auto">
          <a:xfrm>
            <a:off x="289614" y="4667852"/>
            <a:ext cx="1447525" cy="284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pic>
        <p:nvPicPr>
          <p:cNvPr id="9" name="Picture 3"/>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289614" y="115022"/>
            <a:ext cx="2073497" cy="652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3342829"/>
      </p:ext>
    </p:extLst>
  </p:cSld>
  <p:clrMap bg1="lt1" tx1="dk1" bg2="lt2" tx2="dk2" accent1="accent1" accent2="accent2" accent3="accent3" accent4="accent4" accent5="accent5" accent6="accent6" hlink="hlink" folHlink="folHlink"/>
  <p:sldLayoutIdLst>
    <p:sldLayoutId id="2147483677" r:id="rId1"/>
    <p:sldLayoutId id="2147483678" r:id="rId2"/>
  </p:sldLayoutIdLst>
  <p:transition/>
  <p:timing>
    <p:tnLst>
      <p:par>
        <p:cTn id="1" dur="indefinite" restart="never" nodeType="tmRoot"/>
      </p:par>
    </p:tnLst>
  </p:timing>
  <p:hf hdr="0" ftr="0" dt="0"/>
  <p:txStyles>
    <p:titleStyle>
      <a:lvl1pPr algn="l" rtl="0" eaLnBrk="1" fontAlgn="base" hangingPunct="1">
        <a:lnSpc>
          <a:spcPct val="90000"/>
        </a:lnSpc>
        <a:spcBef>
          <a:spcPct val="0"/>
        </a:spcBef>
        <a:spcAft>
          <a:spcPct val="0"/>
        </a:spcAft>
        <a:defRPr lang="en-GB" sz="2400" b="1" baseline="0" dirty="0">
          <a:solidFill>
            <a:srgbClr val="E64135"/>
          </a:solidFill>
          <a:latin typeface="+mj-lt"/>
          <a:ea typeface="+mj-ea"/>
          <a:cs typeface="+mj-cs"/>
        </a:defRPr>
      </a:lvl1pPr>
      <a:lvl2pPr algn="l" rtl="0" eaLnBrk="1" fontAlgn="base" hangingPunct="1">
        <a:lnSpc>
          <a:spcPct val="90000"/>
        </a:lnSpc>
        <a:spcBef>
          <a:spcPct val="0"/>
        </a:spcBef>
        <a:spcAft>
          <a:spcPct val="0"/>
        </a:spcAft>
        <a:defRPr sz="2700" b="1">
          <a:solidFill>
            <a:srgbClr val="F19705"/>
          </a:solidFill>
          <a:latin typeface="Verdana" pitchFamily="34" charset="0"/>
        </a:defRPr>
      </a:lvl2pPr>
      <a:lvl3pPr algn="l" rtl="0" eaLnBrk="1" fontAlgn="base" hangingPunct="1">
        <a:lnSpc>
          <a:spcPct val="90000"/>
        </a:lnSpc>
        <a:spcBef>
          <a:spcPct val="0"/>
        </a:spcBef>
        <a:spcAft>
          <a:spcPct val="0"/>
        </a:spcAft>
        <a:defRPr sz="2700" b="1">
          <a:solidFill>
            <a:srgbClr val="F19705"/>
          </a:solidFill>
          <a:latin typeface="Verdana" pitchFamily="34" charset="0"/>
        </a:defRPr>
      </a:lvl3pPr>
      <a:lvl4pPr algn="l" rtl="0" eaLnBrk="1" fontAlgn="base" hangingPunct="1">
        <a:lnSpc>
          <a:spcPct val="90000"/>
        </a:lnSpc>
        <a:spcBef>
          <a:spcPct val="0"/>
        </a:spcBef>
        <a:spcAft>
          <a:spcPct val="0"/>
        </a:spcAft>
        <a:defRPr sz="2700" b="1">
          <a:solidFill>
            <a:srgbClr val="F19705"/>
          </a:solidFill>
          <a:latin typeface="Verdana" pitchFamily="34" charset="0"/>
        </a:defRPr>
      </a:lvl4pPr>
      <a:lvl5pPr algn="l" rtl="0" eaLnBrk="1" fontAlgn="base" hangingPunct="1">
        <a:lnSpc>
          <a:spcPct val="90000"/>
        </a:lnSpc>
        <a:spcBef>
          <a:spcPct val="0"/>
        </a:spcBef>
        <a:spcAft>
          <a:spcPct val="0"/>
        </a:spcAft>
        <a:defRPr sz="2700" b="1">
          <a:solidFill>
            <a:srgbClr val="F19705"/>
          </a:solidFill>
          <a:latin typeface="Verdana" pitchFamily="34" charset="0"/>
        </a:defRPr>
      </a:lvl5pPr>
      <a:lvl6pPr marL="342900" algn="l" rtl="0" eaLnBrk="1" fontAlgn="base" hangingPunct="1">
        <a:lnSpc>
          <a:spcPct val="90000"/>
        </a:lnSpc>
        <a:spcBef>
          <a:spcPct val="0"/>
        </a:spcBef>
        <a:spcAft>
          <a:spcPct val="0"/>
        </a:spcAft>
        <a:defRPr sz="2700" b="1">
          <a:solidFill>
            <a:srgbClr val="333333"/>
          </a:solidFill>
          <a:latin typeface="Verdana" pitchFamily="34" charset="0"/>
        </a:defRPr>
      </a:lvl6pPr>
      <a:lvl7pPr marL="685800" algn="l" rtl="0" eaLnBrk="1" fontAlgn="base" hangingPunct="1">
        <a:lnSpc>
          <a:spcPct val="90000"/>
        </a:lnSpc>
        <a:spcBef>
          <a:spcPct val="0"/>
        </a:spcBef>
        <a:spcAft>
          <a:spcPct val="0"/>
        </a:spcAft>
        <a:defRPr sz="2700" b="1">
          <a:solidFill>
            <a:srgbClr val="333333"/>
          </a:solidFill>
          <a:latin typeface="Verdana" pitchFamily="34" charset="0"/>
        </a:defRPr>
      </a:lvl7pPr>
      <a:lvl8pPr marL="1028700" algn="l" rtl="0" eaLnBrk="1" fontAlgn="base" hangingPunct="1">
        <a:lnSpc>
          <a:spcPct val="90000"/>
        </a:lnSpc>
        <a:spcBef>
          <a:spcPct val="0"/>
        </a:spcBef>
        <a:spcAft>
          <a:spcPct val="0"/>
        </a:spcAft>
        <a:defRPr sz="2700" b="1">
          <a:solidFill>
            <a:srgbClr val="333333"/>
          </a:solidFill>
          <a:latin typeface="Verdana" pitchFamily="34" charset="0"/>
        </a:defRPr>
      </a:lvl8pPr>
      <a:lvl9pPr marL="1371600" algn="l" rtl="0" eaLnBrk="1" fontAlgn="base" hangingPunct="1">
        <a:lnSpc>
          <a:spcPct val="90000"/>
        </a:lnSpc>
        <a:spcBef>
          <a:spcPct val="0"/>
        </a:spcBef>
        <a:spcAft>
          <a:spcPct val="0"/>
        </a:spcAft>
        <a:defRPr sz="2700" b="1">
          <a:solidFill>
            <a:srgbClr val="333333"/>
          </a:solidFill>
          <a:latin typeface="Verdana" pitchFamily="34" charset="0"/>
        </a:defRPr>
      </a:lvl9pPr>
    </p:titleStyle>
    <p:bodyStyle>
      <a:lvl1pPr marL="257175" indent="-257175" algn="l" rtl="0" eaLnBrk="1" fontAlgn="base" hangingPunct="1">
        <a:spcBef>
          <a:spcPct val="20000"/>
        </a:spcBef>
        <a:spcAft>
          <a:spcPts val="450"/>
        </a:spcAft>
        <a:buClr>
          <a:srgbClr val="E64135"/>
        </a:buClr>
        <a:buSzPct val="70000"/>
        <a:buFont typeface="Verdana" panose="020B0604030504040204" pitchFamily="34" charset="0"/>
        <a:buChar char="›"/>
        <a:defRPr sz="1800">
          <a:solidFill>
            <a:schemeClr val="tx1"/>
          </a:solidFill>
          <a:latin typeface="+mn-lt"/>
          <a:ea typeface="+mn-ea"/>
          <a:cs typeface="+mn-cs"/>
        </a:defRPr>
      </a:lvl1pPr>
      <a:lvl2pPr marL="471488" indent="-201216" algn="l" rtl="0" eaLnBrk="1" fontAlgn="base" hangingPunct="1">
        <a:spcBef>
          <a:spcPct val="20000"/>
        </a:spcBef>
        <a:spcAft>
          <a:spcPct val="0"/>
        </a:spcAft>
        <a:buClr>
          <a:srgbClr val="E64135"/>
        </a:buClr>
        <a:buSzPct val="60000"/>
        <a:buFont typeface="Verdana" panose="020B0604030504040204" pitchFamily="34" charset="0"/>
        <a:buChar char="−"/>
        <a:defRPr sz="1500">
          <a:solidFill>
            <a:schemeClr val="tx1"/>
          </a:solidFill>
          <a:latin typeface="+mn-lt"/>
        </a:defRPr>
      </a:lvl2pPr>
      <a:lvl3pPr marL="857250" indent="-171450" algn="l" rtl="0" eaLnBrk="1" fontAlgn="base" hangingPunct="1">
        <a:spcBef>
          <a:spcPct val="20000"/>
        </a:spcBef>
        <a:spcAft>
          <a:spcPct val="0"/>
        </a:spcAft>
        <a:buClr>
          <a:srgbClr val="5F5F5F"/>
        </a:buClr>
        <a:buSzPct val="60000"/>
        <a:buFont typeface="Wingdings 2" pitchFamily="18" charset="2"/>
        <a:buChar char="¡"/>
        <a:defRPr sz="1500">
          <a:solidFill>
            <a:schemeClr val="tx1"/>
          </a:solidFill>
          <a:latin typeface="+mn-lt"/>
        </a:defRPr>
      </a:lvl3pPr>
      <a:lvl4pPr marL="1200150" indent="-171450" algn="l" rtl="0" eaLnBrk="1" fontAlgn="base" hangingPunct="1">
        <a:spcBef>
          <a:spcPct val="20000"/>
        </a:spcBef>
        <a:spcAft>
          <a:spcPct val="0"/>
        </a:spcAft>
        <a:buClr>
          <a:srgbClr val="5F5F5F"/>
        </a:buClr>
        <a:buSzPct val="80000"/>
        <a:buChar char="–"/>
        <a:defRPr>
          <a:solidFill>
            <a:schemeClr val="tx1"/>
          </a:solidFill>
          <a:latin typeface="+mn-lt"/>
        </a:defRPr>
      </a:lvl4pPr>
      <a:lvl5pPr marL="1543050" indent="-171450" algn="l" rtl="0" eaLnBrk="1" fontAlgn="base" hangingPunct="1">
        <a:spcBef>
          <a:spcPct val="20000"/>
        </a:spcBef>
        <a:spcAft>
          <a:spcPct val="0"/>
        </a:spcAft>
        <a:buClr>
          <a:srgbClr val="5F5F5F"/>
        </a:buClr>
        <a:buSzPct val="65000"/>
        <a:buFont typeface="Wingdings" pitchFamily="2" charset="2"/>
        <a:buChar char="ü"/>
        <a:defRPr>
          <a:solidFill>
            <a:schemeClr val="tx1"/>
          </a:solidFill>
          <a:latin typeface="+mn-lt"/>
        </a:defRPr>
      </a:lvl5pPr>
      <a:lvl6pPr marL="1885950" indent="-17145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6pPr>
      <a:lvl7pPr marL="2228850" indent="-17145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7pPr>
      <a:lvl8pPr marL="2571750" indent="-17145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8pPr>
      <a:lvl9pPr marL="2914650" indent="-171450" algn="l" rtl="0" eaLnBrk="1" fontAlgn="base" hangingPunct="1">
        <a:spcBef>
          <a:spcPct val="20000"/>
        </a:spcBef>
        <a:spcAft>
          <a:spcPct val="0"/>
        </a:spcAft>
        <a:buClr>
          <a:srgbClr val="5F5F5F"/>
        </a:buClr>
        <a:buSzPct val="65000"/>
        <a:buFont typeface="Wingdings" pitchFamily="2" charset="2"/>
        <a:buChar char="ü"/>
        <a:defRPr>
          <a:solidFill>
            <a:srgbClr val="333333"/>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jpeg"/><Relationship Id="rId5" Type="http://schemas.openxmlformats.org/officeDocument/2006/relationships/image" Target="../media/image7.emf"/><Relationship Id="rId4" Type="http://schemas.openxmlformats.org/officeDocument/2006/relationships/oleObject" Target="../embeddings/Microsoft_Excel_97-2003_Worksheet1.xls"/></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9.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Microsoft_Excel_97-2003_Worksheet3.xls"/><Relationship Id="rId5" Type="http://schemas.openxmlformats.org/officeDocument/2006/relationships/image" Target="../media/image6.png"/><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jpeg"/><Relationship Id="rId5" Type="http://schemas.openxmlformats.org/officeDocument/2006/relationships/image" Target="../media/image9.emf"/><Relationship Id="rId4" Type="http://schemas.openxmlformats.org/officeDocument/2006/relationships/oleObject" Target="../embeddings/Microsoft_Excel_97-2003_Worksheet4.xls"/></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971600" y="1059582"/>
            <a:ext cx="7200800" cy="1440160"/>
          </a:xfrm>
        </p:spPr>
        <p:txBody>
          <a:bodyPr/>
          <a:lstStyle/>
          <a:p>
            <a:r>
              <a:rPr lang="en-GB" dirty="0" smtClean="0">
                <a:effectLst>
                  <a:outerShdw blurRad="38100" dist="38100" dir="2700000" algn="tl">
                    <a:srgbClr val="000000">
                      <a:alpha val="43137"/>
                    </a:srgbClr>
                  </a:outerShdw>
                </a:effectLst>
              </a:rPr>
              <a:t>Edge of care cost calculator development</a:t>
            </a:r>
            <a:br>
              <a:rPr lang="en-GB" dirty="0" smtClean="0">
                <a:effectLst>
                  <a:outerShdw blurRad="38100" dist="38100" dir="2700000" algn="tl">
                    <a:srgbClr val="000000">
                      <a:alpha val="43137"/>
                    </a:srgbClr>
                  </a:outerShdw>
                </a:effectLst>
              </a:rPr>
            </a:br>
            <a:r>
              <a:rPr lang="en-GB" dirty="0" smtClean="0">
                <a:effectLst>
                  <a:outerShdw blurRad="38100" dist="38100" dir="2700000" algn="tl">
                    <a:srgbClr val="000000">
                      <a:alpha val="43137"/>
                    </a:srgbClr>
                  </a:outerShdw>
                </a:effectLst>
              </a:rPr>
              <a:t>Session 3</a:t>
            </a:r>
            <a:endParaRPr lang="en-GB" dirty="0">
              <a:effectLst>
                <a:outerShdw blurRad="38100" dist="38100" dir="2700000" algn="tl">
                  <a:srgbClr val="000000">
                    <a:alpha val="43137"/>
                  </a:srgbClr>
                </a:outerShdw>
              </a:effectLst>
            </a:endParaRPr>
          </a:p>
        </p:txBody>
      </p:sp>
      <p:sp>
        <p:nvSpPr>
          <p:cNvPr id="6" name="Subtitle 5"/>
          <p:cNvSpPr>
            <a:spLocks noGrp="1"/>
          </p:cNvSpPr>
          <p:nvPr>
            <p:ph type="subTitle" idx="1"/>
          </p:nvPr>
        </p:nvSpPr>
        <p:spPr>
          <a:xfrm>
            <a:off x="539552" y="3202682"/>
            <a:ext cx="7920880" cy="737220"/>
          </a:xfrm>
        </p:spPr>
        <p:txBody>
          <a:bodyPr/>
          <a:lstStyle/>
          <a:p>
            <a:r>
              <a:rPr lang="en-GB" sz="2400" dirty="0" smtClean="0">
                <a:solidFill>
                  <a:srgbClr val="330066"/>
                </a:solidFill>
              </a:rPr>
              <a:t>Research in Practice, Loughborough University, and North Yorkshire County Council</a:t>
            </a:r>
            <a:endParaRPr lang="en-GB" sz="2400" dirty="0">
              <a:solidFill>
                <a:srgbClr val="33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1</a:t>
            </a:fld>
            <a:endParaRPr lang="en-GB"/>
          </a:p>
        </p:txBody>
      </p:sp>
      <p:pic>
        <p:nvPicPr>
          <p:cNvPr id="7"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2689188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 from South 3</a:t>
            </a:r>
            <a:endParaRPr lang="en-GB" dirty="0"/>
          </a:p>
        </p:txBody>
      </p:sp>
      <p:sp>
        <p:nvSpPr>
          <p:cNvPr id="3" name="Content Placeholder 2"/>
          <p:cNvSpPr>
            <a:spLocks noGrp="1"/>
          </p:cNvSpPr>
          <p:nvPr>
            <p:ph idx="1"/>
          </p:nvPr>
        </p:nvSpPr>
        <p:spPr>
          <a:xfrm>
            <a:off x="457200" y="1200151"/>
            <a:ext cx="8229600" cy="3387823"/>
          </a:xfrm>
        </p:spPr>
        <p:txBody>
          <a:bodyPr>
            <a:normAutofit/>
          </a:bodyPr>
          <a:lstStyle/>
          <a:p>
            <a:pPr marL="0" indent="0">
              <a:buNone/>
            </a:pPr>
            <a:r>
              <a:rPr lang="en-GB" dirty="0" smtClean="0">
                <a:solidFill>
                  <a:srgbClr val="330066"/>
                </a:solidFill>
              </a:rPr>
              <a:t>Developing assumptions for the </a:t>
            </a:r>
            <a:r>
              <a:rPr lang="en-GB" dirty="0" smtClean="0">
                <a:solidFill>
                  <a:srgbClr val="330066"/>
                </a:solidFill>
              </a:rPr>
              <a:t>edge of care </a:t>
            </a:r>
            <a:r>
              <a:rPr lang="en-GB" dirty="0" err="1" smtClean="0">
                <a:solidFill>
                  <a:srgbClr val="330066"/>
                </a:solidFill>
              </a:rPr>
              <a:t>CCfCS</a:t>
            </a:r>
            <a:r>
              <a:rPr lang="en-GB" dirty="0" smtClean="0">
                <a:solidFill>
                  <a:srgbClr val="330066"/>
                </a:solidFill>
              </a:rPr>
              <a:t> tool:</a:t>
            </a:r>
            <a:endParaRPr lang="en-GB" dirty="0" smtClean="0">
              <a:solidFill>
                <a:srgbClr val="330066"/>
              </a:solidFill>
            </a:endParaRPr>
          </a:p>
          <a:p>
            <a:r>
              <a:rPr lang="en-GB" dirty="0" smtClean="0">
                <a:solidFill>
                  <a:srgbClr val="330066"/>
                </a:solidFill>
              </a:rPr>
              <a:t>Financial assumptions</a:t>
            </a:r>
          </a:p>
          <a:p>
            <a:pPr lvl="1"/>
            <a:r>
              <a:rPr lang="en-GB" dirty="0">
                <a:solidFill>
                  <a:srgbClr val="330066"/>
                </a:solidFill>
              </a:rPr>
              <a:t>A</a:t>
            </a:r>
            <a:r>
              <a:rPr lang="en-GB" dirty="0" smtClean="0">
                <a:solidFill>
                  <a:srgbClr val="330066"/>
                </a:solidFill>
              </a:rPr>
              <a:t>ssume basic contract cost incurred for external service</a:t>
            </a:r>
          </a:p>
          <a:p>
            <a:pPr lvl="1"/>
            <a:r>
              <a:rPr lang="en-GB" dirty="0" smtClean="0">
                <a:solidFill>
                  <a:srgbClr val="330066"/>
                </a:solidFill>
              </a:rPr>
              <a:t>Option to add detail of bespoke package if known</a:t>
            </a:r>
          </a:p>
          <a:p>
            <a:pPr lvl="1"/>
            <a:r>
              <a:rPr lang="en-GB" dirty="0" smtClean="0">
                <a:solidFill>
                  <a:srgbClr val="330066"/>
                </a:solidFill>
              </a:rPr>
              <a:t>Some costs not attributable to child or family (~20</a:t>
            </a:r>
            <a:r>
              <a:rPr lang="en-GB" dirty="0" smtClean="0">
                <a:solidFill>
                  <a:srgbClr val="330066"/>
                </a:solidFill>
              </a:rPr>
              <a:t>%)</a:t>
            </a:r>
            <a:endParaRPr lang="en-GB" dirty="0" smtClean="0">
              <a:solidFill>
                <a:srgbClr val="330066"/>
              </a:solidFill>
            </a:endParaRPr>
          </a:p>
          <a:p>
            <a:pPr lvl="1"/>
            <a:endParaRPr lang="en-GB" dirty="0" smtClean="0">
              <a:solidFill>
                <a:srgbClr val="330066"/>
              </a:solidFill>
            </a:endParaRPr>
          </a:p>
          <a:p>
            <a:pPr lvl="1"/>
            <a:endParaRPr lang="en-GB" dirty="0">
              <a:solidFill>
                <a:srgbClr val="33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10</a:t>
            </a:fld>
            <a:endParaRPr lang="en-GB"/>
          </a:p>
        </p:txBody>
      </p:sp>
    </p:spTree>
    <p:extLst>
      <p:ext uri="{BB962C8B-B14F-4D97-AF65-F5344CB8AC3E}">
        <p14:creationId xmlns:p14="http://schemas.microsoft.com/office/powerpoint/2010/main" val="973231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Feedback from South 3</a:t>
            </a:r>
          </a:p>
        </p:txBody>
      </p:sp>
      <p:sp>
        <p:nvSpPr>
          <p:cNvPr id="3" name="Content Placeholder 2"/>
          <p:cNvSpPr>
            <a:spLocks noGrp="1"/>
          </p:cNvSpPr>
          <p:nvPr>
            <p:ph idx="1"/>
          </p:nvPr>
        </p:nvSpPr>
        <p:spPr>
          <a:xfrm>
            <a:off x="457200" y="1059583"/>
            <a:ext cx="8229600" cy="3528392"/>
          </a:xfrm>
        </p:spPr>
        <p:txBody>
          <a:bodyPr>
            <a:normAutofit fontScale="92500" lnSpcReduction="20000"/>
          </a:bodyPr>
          <a:lstStyle/>
          <a:p>
            <a:r>
              <a:rPr lang="en-GB" dirty="0" smtClean="0">
                <a:solidFill>
                  <a:srgbClr val="330066"/>
                </a:solidFill>
              </a:rPr>
              <a:t>Outcomes</a:t>
            </a:r>
          </a:p>
          <a:p>
            <a:pPr lvl="1"/>
            <a:r>
              <a:rPr lang="en-GB" dirty="0" smtClean="0">
                <a:solidFill>
                  <a:srgbClr val="330066"/>
                </a:solidFill>
              </a:rPr>
              <a:t>Primary </a:t>
            </a:r>
            <a:r>
              <a:rPr lang="en-GB" dirty="0" smtClean="0">
                <a:solidFill>
                  <a:srgbClr val="330066"/>
                </a:solidFill>
              </a:rPr>
              <a:t>outcomes </a:t>
            </a:r>
            <a:endParaRPr lang="en-GB" dirty="0" smtClean="0">
              <a:solidFill>
                <a:srgbClr val="330066"/>
              </a:solidFill>
            </a:endParaRPr>
          </a:p>
          <a:p>
            <a:pPr lvl="2"/>
            <a:r>
              <a:rPr lang="en-GB" dirty="0" smtClean="0">
                <a:solidFill>
                  <a:srgbClr val="330066"/>
                </a:solidFill>
              </a:rPr>
              <a:t>Divert entry to care</a:t>
            </a:r>
            <a:endParaRPr lang="en-GB" dirty="0" smtClean="0">
              <a:solidFill>
                <a:srgbClr val="330066"/>
              </a:solidFill>
            </a:endParaRPr>
          </a:p>
          <a:p>
            <a:pPr lvl="2"/>
            <a:r>
              <a:rPr lang="en-GB" dirty="0" smtClean="0">
                <a:solidFill>
                  <a:srgbClr val="330066"/>
                </a:solidFill>
              </a:rPr>
              <a:t>Ceasing </a:t>
            </a:r>
            <a:r>
              <a:rPr lang="en-GB" dirty="0" smtClean="0">
                <a:solidFill>
                  <a:srgbClr val="330066"/>
                </a:solidFill>
              </a:rPr>
              <a:t>to be looked after and avoiding re-entry to care</a:t>
            </a:r>
            <a:endParaRPr lang="en-GB" dirty="0" smtClean="0">
              <a:solidFill>
                <a:srgbClr val="330066"/>
              </a:solidFill>
            </a:endParaRPr>
          </a:p>
          <a:p>
            <a:pPr lvl="2"/>
            <a:r>
              <a:rPr lang="en-GB" dirty="0" smtClean="0">
                <a:solidFill>
                  <a:srgbClr val="330066"/>
                </a:solidFill>
              </a:rPr>
              <a:t>Increase placement stability </a:t>
            </a:r>
          </a:p>
          <a:p>
            <a:pPr lvl="1"/>
            <a:r>
              <a:rPr lang="en-GB" dirty="0" smtClean="0">
                <a:solidFill>
                  <a:srgbClr val="330066"/>
                </a:solidFill>
              </a:rPr>
              <a:t>Importance of distance travelled for </a:t>
            </a:r>
            <a:r>
              <a:rPr lang="en-GB" dirty="0" smtClean="0">
                <a:solidFill>
                  <a:srgbClr val="330066"/>
                </a:solidFill>
              </a:rPr>
              <a:t>child (and family)</a:t>
            </a:r>
            <a:endParaRPr lang="en-GB" dirty="0" smtClean="0">
              <a:solidFill>
                <a:srgbClr val="330066"/>
              </a:solidFill>
            </a:endParaRPr>
          </a:p>
          <a:p>
            <a:pPr lvl="1"/>
            <a:r>
              <a:rPr lang="en-GB" dirty="0" smtClean="0">
                <a:solidFill>
                  <a:srgbClr val="330066"/>
                </a:solidFill>
              </a:rPr>
              <a:t>Use initial risk factors and vulnerabilities </a:t>
            </a:r>
            <a:r>
              <a:rPr lang="en-GB" dirty="0" smtClean="0">
                <a:solidFill>
                  <a:srgbClr val="330066"/>
                </a:solidFill>
              </a:rPr>
              <a:t>as </a:t>
            </a:r>
            <a:r>
              <a:rPr lang="en-GB" dirty="0" smtClean="0">
                <a:solidFill>
                  <a:srgbClr val="330066"/>
                </a:solidFill>
              </a:rPr>
              <a:t>measure for outcomes</a:t>
            </a:r>
          </a:p>
          <a:p>
            <a:pPr lvl="1"/>
            <a:r>
              <a:rPr lang="en-GB" dirty="0" smtClean="0">
                <a:solidFill>
                  <a:srgbClr val="330066"/>
                </a:solidFill>
              </a:rPr>
              <a:t>Specific outcome </a:t>
            </a:r>
            <a:r>
              <a:rPr lang="en-GB" dirty="0" smtClean="0">
                <a:solidFill>
                  <a:srgbClr val="330066"/>
                </a:solidFill>
              </a:rPr>
              <a:t>measures (for example, Outcome Star)</a:t>
            </a:r>
          </a:p>
          <a:p>
            <a:r>
              <a:rPr lang="en-GB" dirty="0" smtClean="0">
                <a:solidFill>
                  <a:srgbClr val="330066"/>
                </a:solidFill>
              </a:rPr>
              <a:t>Attribution versus over claiming</a:t>
            </a:r>
            <a:endParaRPr lang="en-GB" dirty="0" smtClean="0">
              <a:solidFill>
                <a:srgbClr val="33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11</a:t>
            </a:fld>
            <a:endParaRPr lang="en-GB"/>
          </a:p>
        </p:txBody>
      </p:sp>
    </p:spTree>
    <p:extLst>
      <p:ext uri="{BB962C8B-B14F-4D97-AF65-F5344CB8AC3E}">
        <p14:creationId xmlns:p14="http://schemas.microsoft.com/office/powerpoint/2010/main" val="3299717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a:t>
            </a:r>
            <a:endParaRPr lang="en-GB" dirty="0"/>
          </a:p>
        </p:txBody>
      </p:sp>
      <p:sp>
        <p:nvSpPr>
          <p:cNvPr id="3" name="Content Placeholder 2"/>
          <p:cNvSpPr>
            <a:spLocks noGrp="1"/>
          </p:cNvSpPr>
          <p:nvPr>
            <p:ph idx="1"/>
          </p:nvPr>
        </p:nvSpPr>
        <p:spPr/>
        <p:txBody>
          <a:bodyPr/>
          <a:lstStyle/>
          <a:p>
            <a:r>
              <a:rPr lang="en-GB" dirty="0" smtClean="0">
                <a:solidFill>
                  <a:srgbClr val="330066"/>
                </a:solidFill>
              </a:rPr>
              <a:t>Opportunity for local authority representatives to feedback on tasks prepared for this session</a:t>
            </a:r>
            <a:endParaRPr lang="en-GB" dirty="0">
              <a:solidFill>
                <a:srgbClr val="33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12</a:t>
            </a:fld>
            <a:endParaRPr lang="en-GB"/>
          </a:p>
        </p:txBody>
      </p:sp>
      <p:pic>
        <p:nvPicPr>
          <p:cNvPr id="5"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3189262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403648" y="1131590"/>
            <a:ext cx="6264696" cy="1800200"/>
          </a:xfrm>
        </p:spPr>
        <p:txBody>
          <a:bodyPr/>
          <a:lstStyle/>
          <a:p>
            <a:r>
              <a:rPr lang="en-GB" dirty="0" smtClean="0">
                <a:solidFill>
                  <a:srgbClr val="330066"/>
                </a:solidFill>
              </a:rPr>
              <a:t>Timeline for child on the Edge of Care</a:t>
            </a:r>
            <a:endParaRPr lang="en-GB" dirty="0">
              <a:solidFill>
                <a:srgbClr val="330066"/>
              </a:solidFill>
            </a:endParaRPr>
          </a:p>
        </p:txBody>
      </p:sp>
      <p:sp>
        <p:nvSpPr>
          <p:cNvPr id="10" name="Subtitle 9"/>
          <p:cNvSpPr>
            <a:spLocks noGrp="1"/>
          </p:cNvSpPr>
          <p:nvPr>
            <p:ph type="subTitle" idx="1"/>
          </p:nvPr>
        </p:nvSpPr>
        <p:spPr/>
        <p:txBody>
          <a:bodyPr/>
          <a:lstStyle/>
          <a:p>
            <a:endParaRPr lang="en-GB" dirty="0">
              <a:solidFill>
                <a:srgbClr val="33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13</a:t>
            </a:fld>
            <a:endParaRPr lang="en-GB"/>
          </a:p>
        </p:txBody>
      </p:sp>
      <p:pic>
        <p:nvPicPr>
          <p:cNvPr id="5"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23562854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Processes for Children in </a:t>
            </a:r>
            <a:r>
              <a:rPr lang="en-GB" dirty="0"/>
              <a:t>N</a:t>
            </a:r>
            <a:r>
              <a:rPr lang="en-GB" dirty="0" smtClean="0"/>
              <a:t>eed (</a:t>
            </a:r>
            <a:r>
              <a:rPr lang="en-GB" dirty="0" err="1" smtClean="0"/>
              <a:t>CiN</a:t>
            </a:r>
            <a:r>
              <a:rPr lang="en-GB" dirty="0" smtClean="0"/>
              <a:t>) &amp; Child Protection</a:t>
            </a:r>
            <a:endParaRPr lang="en-GB"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GB" dirty="0" smtClean="0">
                <a:solidFill>
                  <a:srgbClr val="330066"/>
                </a:solidFill>
              </a:rPr>
              <a:t>Initial contact and referral</a:t>
            </a:r>
          </a:p>
          <a:p>
            <a:pPr marL="514350" indent="-514350">
              <a:buFont typeface="+mj-lt"/>
              <a:buAutoNum type="arabicPeriod"/>
            </a:pPr>
            <a:r>
              <a:rPr lang="en-GB" dirty="0" smtClean="0">
                <a:solidFill>
                  <a:srgbClr val="330066"/>
                </a:solidFill>
              </a:rPr>
              <a:t>Assessment (single – previously initial and core)</a:t>
            </a:r>
          </a:p>
          <a:p>
            <a:pPr marL="514350" indent="-514350">
              <a:buFont typeface="+mj-lt"/>
              <a:buAutoNum type="arabicPeriod"/>
            </a:pPr>
            <a:r>
              <a:rPr lang="en-GB" dirty="0" smtClean="0">
                <a:solidFill>
                  <a:srgbClr val="330066"/>
                </a:solidFill>
              </a:rPr>
              <a:t>Ongoing support (open case)</a:t>
            </a:r>
          </a:p>
          <a:p>
            <a:pPr marL="514350" indent="-514350">
              <a:buFont typeface="+mj-lt"/>
              <a:buAutoNum type="arabicPeriod"/>
            </a:pPr>
            <a:r>
              <a:rPr lang="en-GB" dirty="0" smtClean="0">
                <a:solidFill>
                  <a:srgbClr val="330066"/>
                </a:solidFill>
              </a:rPr>
              <a:t>Close child in need case</a:t>
            </a:r>
          </a:p>
          <a:p>
            <a:pPr marL="514350" indent="-514350">
              <a:buFont typeface="+mj-lt"/>
              <a:buAutoNum type="arabicPeriod"/>
            </a:pPr>
            <a:r>
              <a:rPr lang="en-GB" dirty="0" smtClean="0">
                <a:solidFill>
                  <a:srgbClr val="330066"/>
                </a:solidFill>
              </a:rPr>
              <a:t>Section 47 enquiry</a:t>
            </a:r>
          </a:p>
          <a:p>
            <a:pPr marL="514350" indent="-514350">
              <a:buFont typeface="+mj-lt"/>
              <a:buAutoNum type="arabicPeriod"/>
            </a:pPr>
            <a:r>
              <a:rPr lang="en-GB" dirty="0" smtClean="0">
                <a:solidFill>
                  <a:srgbClr val="330066"/>
                </a:solidFill>
              </a:rPr>
              <a:t>Planning and review</a:t>
            </a:r>
          </a:p>
          <a:p>
            <a:pPr marL="914400" lvl="1" indent="-514350">
              <a:buFont typeface="+mj-lt"/>
              <a:buAutoNum type="alphaLcParenR"/>
            </a:pPr>
            <a:r>
              <a:rPr lang="en-GB" dirty="0" smtClean="0">
                <a:solidFill>
                  <a:srgbClr val="330066"/>
                </a:solidFill>
              </a:rPr>
              <a:t>Child in need review</a:t>
            </a:r>
          </a:p>
          <a:p>
            <a:pPr marL="914400" lvl="1" indent="-514350">
              <a:buFont typeface="+mj-lt"/>
              <a:buAutoNum type="alphaLcParenR"/>
            </a:pPr>
            <a:r>
              <a:rPr lang="en-GB" dirty="0" smtClean="0">
                <a:solidFill>
                  <a:srgbClr val="330066"/>
                </a:solidFill>
              </a:rPr>
              <a:t>Child protection conference</a:t>
            </a:r>
          </a:p>
          <a:p>
            <a:pPr marL="514350" indent="-514350">
              <a:buFont typeface="+mj-lt"/>
              <a:buAutoNum type="arabicPeriod"/>
            </a:pPr>
            <a:r>
              <a:rPr lang="en-GB" dirty="0" smtClean="0">
                <a:solidFill>
                  <a:srgbClr val="330066"/>
                </a:solidFill>
              </a:rPr>
              <a:t>Public Law Outline</a:t>
            </a:r>
            <a:endParaRPr lang="en-GB" dirty="0">
              <a:solidFill>
                <a:srgbClr val="330066"/>
              </a:solidFill>
            </a:endParaRPr>
          </a:p>
        </p:txBody>
      </p:sp>
      <p:sp>
        <p:nvSpPr>
          <p:cNvPr id="6" name="Slide Number Placeholder 5"/>
          <p:cNvSpPr>
            <a:spLocks noGrp="1"/>
          </p:cNvSpPr>
          <p:nvPr>
            <p:ph type="sldNum" sz="quarter" idx="12"/>
          </p:nvPr>
        </p:nvSpPr>
        <p:spPr/>
        <p:txBody>
          <a:bodyPr/>
          <a:lstStyle/>
          <a:p>
            <a:fld id="{0097383A-60EC-4720-B4F7-3F8B7072D89A}" type="slidenum">
              <a:rPr lang="en-GB" smtClean="0"/>
              <a:t>14</a:t>
            </a:fld>
            <a:endParaRPr lang="en-GB"/>
          </a:p>
        </p:txBody>
      </p:sp>
      <p:pic>
        <p:nvPicPr>
          <p:cNvPr id="4"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40610511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097383A-60EC-4720-B4F7-3F8B7072D89A}" type="slidenum">
              <a:rPr lang="en-GB" smtClean="0"/>
              <a:t>15</a:t>
            </a:fld>
            <a:endParaRPr lang="en-GB"/>
          </a:p>
        </p:txBody>
      </p:sp>
      <p:graphicFrame>
        <p:nvGraphicFramePr>
          <p:cNvPr id="37" name="Object 36"/>
          <p:cNvGraphicFramePr>
            <a:graphicFrameLocks noChangeAspect="1"/>
          </p:cNvGraphicFramePr>
          <p:nvPr>
            <p:extLst>
              <p:ext uri="{D42A27DB-BD31-4B8C-83A1-F6EECF244321}">
                <p14:modId xmlns:p14="http://schemas.microsoft.com/office/powerpoint/2010/main" val="901340634"/>
              </p:ext>
            </p:extLst>
          </p:nvPr>
        </p:nvGraphicFramePr>
        <p:xfrm>
          <a:off x="-189308" y="411510"/>
          <a:ext cx="9441828" cy="3528392"/>
        </p:xfrm>
        <a:graphic>
          <a:graphicData uri="http://schemas.openxmlformats.org/presentationml/2006/ole">
            <mc:AlternateContent xmlns:mc="http://schemas.openxmlformats.org/markup-compatibility/2006">
              <mc:Choice xmlns:v="urn:schemas-microsoft-com:vml" Requires="v">
                <p:oleObj spid="_x0000_s2125" name="Worksheet" r:id="rId4" imgW="11268055" imgH="4210110" progId="Excel.Sheet.8">
                  <p:embed/>
                </p:oleObj>
              </mc:Choice>
              <mc:Fallback>
                <p:oleObj name="Worksheet" r:id="rId4" imgW="11268055" imgH="4210110" progId="Excel.Sheet.8">
                  <p:embed/>
                  <p:pic>
                    <p:nvPicPr>
                      <p:cNvPr id="0" name=""/>
                      <p:cNvPicPr/>
                      <p:nvPr/>
                    </p:nvPicPr>
                    <p:blipFill>
                      <a:blip r:embed="rId5"/>
                      <a:stretch>
                        <a:fillRect/>
                      </a:stretch>
                    </p:blipFill>
                    <p:spPr>
                      <a:xfrm>
                        <a:off x="-189308" y="411510"/>
                        <a:ext cx="9441828" cy="3528392"/>
                      </a:xfrm>
                      <a:prstGeom prst="rect">
                        <a:avLst/>
                      </a:prstGeom>
                    </p:spPr>
                  </p:pic>
                </p:oleObj>
              </mc:Fallback>
            </mc:AlternateContent>
          </a:graphicData>
        </a:graphic>
      </p:graphicFrame>
      <p:pic>
        <p:nvPicPr>
          <p:cNvPr id="5" name="Picture 1" descr="RiP_core_small"/>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19498273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097383A-60EC-4720-B4F7-3F8B7072D89A}" type="slidenum">
              <a:rPr lang="en-GB" smtClean="0"/>
              <a:t>16</a:t>
            </a:fld>
            <a:endParaRPr lang="en-GB"/>
          </a:p>
        </p:txBody>
      </p:sp>
      <p:graphicFrame>
        <p:nvGraphicFramePr>
          <p:cNvPr id="5" name="Object 4"/>
          <p:cNvGraphicFramePr>
            <a:graphicFrameLocks noChangeAspect="1"/>
          </p:cNvGraphicFramePr>
          <p:nvPr>
            <p:extLst>
              <p:ext uri="{D42A27DB-BD31-4B8C-83A1-F6EECF244321}">
                <p14:modId xmlns:p14="http://schemas.microsoft.com/office/powerpoint/2010/main" val="4160303941"/>
              </p:ext>
            </p:extLst>
          </p:nvPr>
        </p:nvGraphicFramePr>
        <p:xfrm>
          <a:off x="-180528" y="483518"/>
          <a:ext cx="9394864" cy="3787304"/>
        </p:xfrm>
        <a:graphic>
          <a:graphicData uri="http://schemas.openxmlformats.org/presentationml/2006/ole">
            <mc:AlternateContent xmlns:mc="http://schemas.openxmlformats.org/markup-compatibility/2006">
              <mc:Choice xmlns:v="urn:schemas-microsoft-com:vml" Requires="v">
                <p:oleObj spid="_x0000_s3117" name="Worksheet" r:id="rId3" imgW="11268055" imgH="4543560" progId="Excel.Sheet.8">
                  <p:embed/>
                </p:oleObj>
              </mc:Choice>
              <mc:Fallback>
                <p:oleObj name="Worksheet" r:id="rId3" imgW="11268055" imgH="4543560" progId="Excel.Sheet.8">
                  <p:embed/>
                  <p:pic>
                    <p:nvPicPr>
                      <p:cNvPr id="0" name=""/>
                      <p:cNvPicPr/>
                      <p:nvPr/>
                    </p:nvPicPr>
                    <p:blipFill>
                      <a:blip r:embed="rId4"/>
                      <a:stretch>
                        <a:fillRect/>
                      </a:stretch>
                    </p:blipFill>
                    <p:spPr>
                      <a:xfrm>
                        <a:off x="-180528" y="483518"/>
                        <a:ext cx="9394864" cy="3787304"/>
                      </a:xfrm>
                      <a:prstGeom prst="rect">
                        <a:avLst/>
                      </a:prstGeom>
                    </p:spPr>
                  </p:pic>
                </p:oleObj>
              </mc:Fallback>
            </mc:AlternateContent>
          </a:graphicData>
        </a:graphic>
      </p:graphicFrame>
      <p:pic>
        <p:nvPicPr>
          <p:cNvPr id="6" name="Picture 1" descr="RiP_core_smal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2379839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 descr="RiP_core_smal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
        <p:nvSpPr>
          <p:cNvPr id="4" name="Slide Number Placeholder 3"/>
          <p:cNvSpPr>
            <a:spLocks noGrp="1"/>
          </p:cNvSpPr>
          <p:nvPr>
            <p:ph type="sldNum" sz="quarter" idx="12"/>
          </p:nvPr>
        </p:nvSpPr>
        <p:spPr/>
        <p:txBody>
          <a:bodyPr/>
          <a:lstStyle/>
          <a:p>
            <a:fld id="{0097383A-60EC-4720-B4F7-3F8B7072D89A}" type="slidenum">
              <a:rPr lang="en-GB" smtClean="0"/>
              <a:t>17</a:t>
            </a:fld>
            <a:endParaRPr lang="en-GB"/>
          </a:p>
        </p:txBody>
      </p:sp>
      <p:graphicFrame>
        <p:nvGraphicFramePr>
          <p:cNvPr id="26" name="Object 25"/>
          <p:cNvGraphicFramePr>
            <a:graphicFrameLocks noChangeAspect="1"/>
          </p:cNvGraphicFramePr>
          <p:nvPr>
            <p:extLst>
              <p:ext uri="{D42A27DB-BD31-4B8C-83A1-F6EECF244321}">
                <p14:modId xmlns:p14="http://schemas.microsoft.com/office/powerpoint/2010/main" val="3048542574"/>
              </p:ext>
            </p:extLst>
          </p:nvPr>
        </p:nvGraphicFramePr>
        <p:xfrm>
          <a:off x="-180528" y="123478"/>
          <a:ext cx="9505056" cy="4368859"/>
        </p:xfrm>
        <a:graphic>
          <a:graphicData uri="http://schemas.openxmlformats.org/presentationml/2006/ole">
            <mc:AlternateContent xmlns:mc="http://schemas.openxmlformats.org/markup-compatibility/2006">
              <mc:Choice xmlns:v="urn:schemas-microsoft-com:vml" Requires="v">
                <p:oleObj spid="_x0000_s4161" name="Worksheet" r:id="rId6" imgW="10296657" imgH="4733910" progId="Excel.Sheet.8">
                  <p:embed/>
                </p:oleObj>
              </mc:Choice>
              <mc:Fallback>
                <p:oleObj name="Worksheet" r:id="rId6" imgW="10296657" imgH="4733910" progId="Excel.Sheet.8">
                  <p:embed/>
                  <p:pic>
                    <p:nvPicPr>
                      <p:cNvPr id="0" name=""/>
                      <p:cNvPicPr/>
                      <p:nvPr/>
                    </p:nvPicPr>
                    <p:blipFill>
                      <a:blip r:embed="rId7"/>
                      <a:stretch>
                        <a:fillRect/>
                      </a:stretch>
                    </p:blipFill>
                    <p:spPr>
                      <a:xfrm>
                        <a:off x="-180528" y="123478"/>
                        <a:ext cx="9505056" cy="4368859"/>
                      </a:xfrm>
                      <a:prstGeom prst="rect">
                        <a:avLst/>
                      </a:prstGeom>
                    </p:spPr>
                  </p:pic>
                </p:oleObj>
              </mc:Fallback>
            </mc:AlternateContent>
          </a:graphicData>
        </a:graphic>
      </p:graphicFrame>
    </p:spTree>
    <p:extLst>
      <p:ext uri="{BB962C8B-B14F-4D97-AF65-F5344CB8AC3E}">
        <p14:creationId xmlns:p14="http://schemas.microsoft.com/office/powerpoint/2010/main" val="2328127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solidFill>
                  <a:srgbClr val="320066"/>
                </a:solidFill>
              </a:rPr>
              <a:t>Consider </a:t>
            </a:r>
            <a:r>
              <a:rPr lang="en-GB" b="1" dirty="0" smtClean="0">
                <a:solidFill>
                  <a:srgbClr val="320066"/>
                </a:solidFill>
              </a:rPr>
              <a:t>data</a:t>
            </a:r>
            <a:r>
              <a:rPr lang="en-GB" dirty="0" smtClean="0">
                <a:solidFill>
                  <a:srgbClr val="320066"/>
                </a:solidFill>
              </a:rPr>
              <a:t> available for triggering each </a:t>
            </a:r>
            <a:r>
              <a:rPr lang="en-GB" i="1" dirty="0" smtClean="0">
                <a:solidFill>
                  <a:srgbClr val="320066"/>
                </a:solidFill>
              </a:rPr>
              <a:t>process</a:t>
            </a:r>
            <a:r>
              <a:rPr lang="en-GB" dirty="0" smtClean="0">
                <a:solidFill>
                  <a:srgbClr val="320066"/>
                </a:solidFill>
              </a:rPr>
              <a:t> (e.g. start and end dates)</a:t>
            </a:r>
          </a:p>
          <a:p>
            <a:r>
              <a:rPr lang="en-GB" dirty="0" smtClean="0">
                <a:solidFill>
                  <a:srgbClr val="320066"/>
                </a:solidFill>
              </a:rPr>
              <a:t>Consider </a:t>
            </a:r>
            <a:r>
              <a:rPr lang="en-GB" b="1" dirty="0" smtClean="0">
                <a:solidFill>
                  <a:srgbClr val="320066"/>
                </a:solidFill>
              </a:rPr>
              <a:t>data</a:t>
            </a:r>
            <a:r>
              <a:rPr lang="en-GB" dirty="0" smtClean="0">
                <a:solidFill>
                  <a:srgbClr val="320066"/>
                </a:solidFill>
              </a:rPr>
              <a:t> available </a:t>
            </a:r>
            <a:r>
              <a:rPr lang="en-GB" dirty="0" smtClean="0">
                <a:solidFill>
                  <a:srgbClr val="330066"/>
                </a:solidFill>
              </a:rPr>
              <a:t>to</a:t>
            </a:r>
            <a:r>
              <a:rPr lang="en-GB" dirty="0" smtClean="0">
                <a:solidFill>
                  <a:srgbClr val="320066"/>
                </a:solidFill>
              </a:rPr>
              <a:t> identify where and what </a:t>
            </a:r>
            <a:r>
              <a:rPr lang="en-GB" i="1" dirty="0" smtClean="0">
                <a:solidFill>
                  <a:srgbClr val="320066"/>
                </a:solidFill>
              </a:rPr>
              <a:t>service</a:t>
            </a:r>
            <a:r>
              <a:rPr lang="en-GB" dirty="0" smtClean="0">
                <a:solidFill>
                  <a:srgbClr val="320066"/>
                </a:solidFill>
              </a:rPr>
              <a:t> (in-house or commissioned) occurs in child’s journey</a:t>
            </a:r>
          </a:p>
          <a:p>
            <a:r>
              <a:rPr lang="en-GB" dirty="0" smtClean="0">
                <a:solidFill>
                  <a:srgbClr val="320066"/>
                </a:solidFill>
              </a:rPr>
              <a:t>Explore </a:t>
            </a:r>
            <a:r>
              <a:rPr lang="en-GB" b="1" dirty="0" smtClean="0">
                <a:solidFill>
                  <a:srgbClr val="320066"/>
                </a:solidFill>
              </a:rPr>
              <a:t>assumptions</a:t>
            </a:r>
            <a:r>
              <a:rPr lang="en-GB" dirty="0" smtClean="0">
                <a:solidFill>
                  <a:srgbClr val="320066"/>
                </a:solidFill>
              </a:rPr>
              <a:t> to be made when data ‘runs out’, e.g. between closed and open cases when there is no SW assigned</a:t>
            </a:r>
            <a:endParaRPr lang="en-GB" dirty="0">
              <a:solidFill>
                <a:srgbClr val="32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18</a:t>
            </a:fld>
            <a:endParaRPr lang="en-GB"/>
          </a:p>
        </p:txBody>
      </p:sp>
      <p:pic>
        <p:nvPicPr>
          <p:cNvPr id="5"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3638911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Object 25"/>
          <p:cNvGraphicFramePr>
            <a:graphicFrameLocks noChangeAspect="1"/>
          </p:cNvGraphicFramePr>
          <p:nvPr>
            <p:extLst>
              <p:ext uri="{D42A27DB-BD31-4B8C-83A1-F6EECF244321}">
                <p14:modId xmlns:p14="http://schemas.microsoft.com/office/powerpoint/2010/main" val="876474642"/>
              </p:ext>
            </p:extLst>
          </p:nvPr>
        </p:nvGraphicFramePr>
        <p:xfrm>
          <a:off x="-180528" y="123478"/>
          <a:ext cx="9505056" cy="4368859"/>
        </p:xfrm>
        <a:graphic>
          <a:graphicData uri="http://schemas.openxmlformats.org/presentationml/2006/ole">
            <mc:AlternateContent xmlns:mc="http://schemas.openxmlformats.org/markup-compatibility/2006">
              <mc:Choice xmlns:v="urn:schemas-microsoft-com:vml" Requires="v">
                <p:oleObj spid="_x0000_s5162" name="Worksheet" r:id="rId4" imgW="10296657" imgH="4733910" progId="Excel.Sheet.8">
                  <p:embed/>
                </p:oleObj>
              </mc:Choice>
              <mc:Fallback>
                <p:oleObj name="Worksheet" r:id="rId4" imgW="10296657" imgH="4733910" progId="Excel.Sheet.8">
                  <p:embed/>
                  <p:pic>
                    <p:nvPicPr>
                      <p:cNvPr id="0" name=""/>
                      <p:cNvPicPr/>
                      <p:nvPr/>
                    </p:nvPicPr>
                    <p:blipFill>
                      <a:blip r:embed="rId5"/>
                      <a:stretch>
                        <a:fillRect/>
                      </a:stretch>
                    </p:blipFill>
                    <p:spPr>
                      <a:xfrm>
                        <a:off x="-180528" y="123478"/>
                        <a:ext cx="9505056" cy="4368859"/>
                      </a:xfrm>
                      <a:prstGeom prst="rect">
                        <a:avLst/>
                      </a:prstGeom>
                    </p:spPr>
                  </p:pic>
                </p:oleObj>
              </mc:Fallback>
            </mc:AlternateContent>
          </a:graphicData>
        </a:graphic>
      </p:graphicFrame>
      <p:sp>
        <p:nvSpPr>
          <p:cNvPr id="4" name="Slide Number Placeholder 3"/>
          <p:cNvSpPr>
            <a:spLocks noGrp="1"/>
          </p:cNvSpPr>
          <p:nvPr>
            <p:ph type="sldNum" sz="quarter" idx="12"/>
          </p:nvPr>
        </p:nvSpPr>
        <p:spPr/>
        <p:txBody>
          <a:bodyPr/>
          <a:lstStyle/>
          <a:p>
            <a:fld id="{0097383A-60EC-4720-B4F7-3F8B7072D89A}" type="slidenum">
              <a:rPr lang="en-GB" smtClean="0"/>
              <a:t>19</a:t>
            </a:fld>
            <a:endParaRPr lang="en-GB"/>
          </a:p>
        </p:txBody>
      </p:sp>
      <p:grpSp>
        <p:nvGrpSpPr>
          <p:cNvPr id="42" name="Group 41"/>
          <p:cNvGrpSpPr/>
          <p:nvPr/>
        </p:nvGrpSpPr>
        <p:grpSpPr>
          <a:xfrm>
            <a:off x="971600" y="987574"/>
            <a:ext cx="4581958" cy="1168818"/>
            <a:chOff x="971600" y="1203598"/>
            <a:chExt cx="4581958" cy="1168818"/>
          </a:xfrm>
        </p:grpSpPr>
        <p:cxnSp>
          <p:nvCxnSpPr>
            <p:cNvPr id="5" name="Straight Arrow Connector 4"/>
            <p:cNvCxnSpPr/>
            <p:nvPr/>
          </p:nvCxnSpPr>
          <p:spPr>
            <a:xfrm flipH="1" flipV="1">
              <a:off x="971600" y="1347614"/>
              <a:ext cx="792088" cy="648072"/>
            </a:xfrm>
            <a:prstGeom prst="straightConnector1">
              <a:avLst/>
            </a:prstGeom>
            <a:ln w="571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013666" y="1347614"/>
              <a:ext cx="0" cy="648072"/>
            </a:xfrm>
            <a:prstGeom prst="straightConnector1">
              <a:avLst/>
            </a:prstGeom>
            <a:ln w="571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3491880" y="1310966"/>
              <a:ext cx="504056" cy="692118"/>
            </a:xfrm>
            <a:prstGeom prst="straightConnector1">
              <a:avLst/>
            </a:prstGeom>
            <a:ln w="57150">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3743908" y="1203598"/>
              <a:ext cx="1809650" cy="907840"/>
            </a:xfrm>
            <a:prstGeom prst="straightConnector1">
              <a:avLst/>
            </a:prstGeom>
            <a:ln w="57150">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694175" y="2003084"/>
              <a:ext cx="2445778"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dirty="0" smtClean="0"/>
                <a:t>Date of initial contact</a:t>
              </a:r>
              <a:endParaRPr lang="en-GB" dirty="0"/>
            </a:p>
          </p:txBody>
        </p:sp>
      </p:grpSp>
      <p:grpSp>
        <p:nvGrpSpPr>
          <p:cNvPr id="43" name="Group 42"/>
          <p:cNvGrpSpPr/>
          <p:nvPr/>
        </p:nvGrpSpPr>
        <p:grpSpPr>
          <a:xfrm>
            <a:off x="3275856" y="987574"/>
            <a:ext cx="2304256" cy="2555187"/>
            <a:chOff x="3275856" y="1203598"/>
            <a:chExt cx="2304256" cy="2555187"/>
          </a:xfrm>
        </p:grpSpPr>
        <p:sp>
          <p:nvSpPr>
            <p:cNvPr id="16" name="TextBox 15"/>
            <p:cNvSpPr txBox="1"/>
            <p:nvPr/>
          </p:nvSpPr>
          <p:spPr>
            <a:xfrm>
              <a:off x="3275856" y="3112454"/>
              <a:ext cx="2016224"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dirty="0" smtClean="0"/>
                <a:t>Date of single assessment</a:t>
              </a:r>
              <a:endParaRPr lang="en-GB" dirty="0"/>
            </a:p>
          </p:txBody>
        </p:sp>
        <p:cxnSp>
          <p:nvCxnSpPr>
            <p:cNvPr id="17" name="Straight Arrow Connector 16"/>
            <p:cNvCxnSpPr>
              <a:stCxn id="16" idx="0"/>
            </p:cNvCxnSpPr>
            <p:nvPr/>
          </p:nvCxnSpPr>
          <p:spPr>
            <a:xfrm flipV="1">
              <a:off x="4283968" y="1203598"/>
              <a:ext cx="1296144" cy="1908856"/>
            </a:xfrm>
            <a:prstGeom prst="straightConnector1">
              <a:avLst/>
            </a:prstGeom>
            <a:ln w="57150">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grpSp>
        <p:nvGrpSpPr>
          <p:cNvPr id="32" name="Group 31"/>
          <p:cNvGrpSpPr/>
          <p:nvPr/>
        </p:nvGrpSpPr>
        <p:grpSpPr>
          <a:xfrm>
            <a:off x="5394176" y="987574"/>
            <a:ext cx="1482080" cy="2483405"/>
            <a:chOff x="5496272" y="1094716"/>
            <a:chExt cx="1482080" cy="2483405"/>
          </a:xfrm>
        </p:grpSpPr>
        <p:sp>
          <p:nvSpPr>
            <p:cNvPr id="21" name="TextBox 20"/>
            <p:cNvSpPr txBox="1"/>
            <p:nvPr/>
          </p:nvSpPr>
          <p:spPr>
            <a:xfrm>
              <a:off x="5496272" y="2931790"/>
              <a:ext cx="1482080"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dirty="0" smtClean="0"/>
                <a:t>Date of case open</a:t>
              </a:r>
              <a:endParaRPr lang="en-GB" dirty="0"/>
            </a:p>
          </p:txBody>
        </p:sp>
        <p:cxnSp>
          <p:nvCxnSpPr>
            <p:cNvPr id="22" name="Straight Arrow Connector 21"/>
            <p:cNvCxnSpPr/>
            <p:nvPr/>
          </p:nvCxnSpPr>
          <p:spPr>
            <a:xfrm flipH="1" flipV="1">
              <a:off x="5784304" y="1094716"/>
              <a:ext cx="453008" cy="1837074"/>
            </a:xfrm>
            <a:prstGeom prst="straightConnector1">
              <a:avLst/>
            </a:prstGeom>
            <a:ln w="57150">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6911858" y="1131590"/>
            <a:ext cx="2016224" cy="2097524"/>
            <a:chOff x="6911858" y="1131590"/>
            <a:chExt cx="2016224" cy="2097524"/>
          </a:xfrm>
        </p:grpSpPr>
        <p:grpSp>
          <p:nvGrpSpPr>
            <p:cNvPr id="33" name="Group 32"/>
            <p:cNvGrpSpPr/>
            <p:nvPr/>
          </p:nvGrpSpPr>
          <p:grpSpPr>
            <a:xfrm>
              <a:off x="6911858" y="1131590"/>
              <a:ext cx="2016224" cy="1702491"/>
              <a:chOff x="6911858" y="1131590"/>
              <a:chExt cx="2016224" cy="1702491"/>
            </a:xfrm>
          </p:grpSpPr>
          <p:sp>
            <p:nvSpPr>
              <p:cNvPr id="27" name="TextBox 26"/>
              <p:cNvSpPr txBox="1"/>
              <p:nvPr/>
            </p:nvSpPr>
            <p:spPr>
              <a:xfrm>
                <a:off x="6911858" y="1910751"/>
                <a:ext cx="2016224" cy="9233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dirty="0" smtClean="0"/>
                  <a:t>Status of child changed to ‘Child Protection Plan’</a:t>
                </a:r>
                <a:endParaRPr lang="en-GB" dirty="0"/>
              </a:p>
            </p:txBody>
          </p:sp>
          <p:cxnSp>
            <p:nvCxnSpPr>
              <p:cNvPr id="28" name="Straight Arrow Connector 27"/>
              <p:cNvCxnSpPr>
                <a:stCxn id="27" idx="0"/>
              </p:cNvCxnSpPr>
              <p:nvPr/>
            </p:nvCxnSpPr>
            <p:spPr>
              <a:xfrm flipH="1" flipV="1">
                <a:off x="6911858" y="1131590"/>
                <a:ext cx="1008112" cy="779161"/>
              </a:xfrm>
              <a:prstGeom prst="straightConnector1">
                <a:avLst/>
              </a:prstGeom>
              <a:ln w="57150">
                <a:solidFill>
                  <a:srgbClr val="00B0F0"/>
                </a:solidFill>
                <a:tailEnd type="arrow"/>
              </a:ln>
            </p:spPr>
            <p:style>
              <a:lnRef idx="1">
                <a:schemeClr val="accent1"/>
              </a:lnRef>
              <a:fillRef idx="0">
                <a:schemeClr val="accent1"/>
              </a:fillRef>
              <a:effectRef idx="0">
                <a:schemeClr val="accent1"/>
              </a:effectRef>
              <a:fontRef idx="minor">
                <a:schemeClr val="tx1"/>
              </a:fontRef>
            </p:style>
          </p:cxnSp>
        </p:grpSp>
        <p:sp>
          <p:nvSpPr>
            <p:cNvPr id="34" name="TextBox 33"/>
            <p:cNvSpPr txBox="1"/>
            <p:nvPr/>
          </p:nvSpPr>
          <p:spPr>
            <a:xfrm>
              <a:off x="6918176" y="2859782"/>
              <a:ext cx="2009906" cy="369332"/>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n-GB" dirty="0" smtClean="0"/>
                <a:t>+ Date of change</a:t>
              </a:r>
              <a:endParaRPr lang="en-GB" dirty="0"/>
            </a:p>
          </p:txBody>
        </p:sp>
      </p:grpSp>
      <p:grpSp>
        <p:nvGrpSpPr>
          <p:cNvPr id="52" name="Group 51"/>
          <p:cNvGrpSpPr/>
          <p:nvPr/>
        </p:nvGrpSpPr>
        <p:grpSpPr>
          <a:xfrm>
            <a:off x="4283968" y="1059582"/>
            <a:ext cx="4363095" cy="3207010"/>
            <a:chOff x="4602088" y="1203598"/>
            <a:chExt cx="4363095" cy="3207010"/>
          </a:xfrm>
        </p:grpSpPr>
        <p:cxnSp>
          <p:nvCxnSpPr>
            <p:cNvPr id="46" name="Straight Arrow Connector 45"/>
            <p:cNvCxnSpPr/>
            <p:nvPr/>
          </p:nvCxnSpPr>
          <p:spPr>
            <a:xfrm flipV="1">
              <a:off x="6372200" y="1203598"/>
              <a:ext cx="750168" cy="2560679"/>
            </a:xfrm>
            <a:prstGeom prst="straightConnector1">
              <a:avLst/>
            </a:prstGeom>
            <a:ln w="57150">
              <a:tailEnd type="arrow"/>
            </a:ln>
          </p:spPr>
          <p:style>
            <a:lnRef idx="1">
              <a:schemeClr val="accent6"/>
            </a:lnRef>
            <a:fillRef idx="0">
              <a:schemeClr val="accent6"/>
            </a:fillRef>
            <a:effectRef idx="0">
              <a:schemeClr val="accent6"/>
            </a:effectRef>
            <a:fontRef idx="minor">
              <a:schemeClr val="tx1"/>
            </a:fontRef>
          </p:style>
        </p:cxnSp>
        <p:cxnSp>
          <p:nvCxnSpPr>
            <p:cNvPr id="49" name="Straight Arrow Connector 48"/>
            <p:cNvCxnSpPr/>
            <p:nvPr/>
          </p:nvCxnSpPr>
          <p:spPr>
            <a:xfrm flipV="1">
              <a:off x="8172400" y="1203599"/>
              <a:ext cx="318120" cy="2555186"/>
            </a:xfrm>
            <a:prstGeom prst="straightConnector1">
              <a:avLst/>
            </a:prstGeom>
            <a:ln w="57150">
              <a:tailEnd type="arrow"/>
            </a:ln>
          </p:spPr>
          <p:style>
            <a:lnRef idx="1">
              <a:schemeClr val="accent6"/>
            </a:lnRef>
            <a:fillRef idx="0">
              <a:schemeClr val="accent6"/>
            </a:fillRef>
            <a:effectRef idx="0">
              <a:schemeClr val="accent6"/>
            </a:effectRef>
            <a:fontRef idx="minor">
              <a:schemeClr val="tx1"/>
            </a:fontRef>
          </p:style>
        </p:cxnSp>
        <p:sp>
          <p:nvSpPr>
            <p:cNvPr id="44" name="TextBox 43"/>
            <p:cNvSpPr txBox="1"/>
            <p:nvPr/>
          </p:nvSpPr>
          <p:spPr>
            <a:xfrm>
              <a:off x="4602088" y="3764277"/>
              <a:ext cx="216024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dirty="0" smtClean="0"/>
                <a:t>Date start: extra FSW support</a:t>
              </a:r>
              <a:endParaRPr lang="en-GB" dirty="0"/>
            </a:p>
          </p:txBody>
        </p:sp>
        <p:sp>
          <p:nvSpPr>
            <p:cNvPr id="48" name="TextBox 47"/>
            <p:cNvSpPr txBox="1"/>
            <p:nvPr/>
          </p:nvSpPr>
          <p:spPr>
            <a:xfrm>
              <a:off x="6804943" y="3758785"/>
              <a:ext cx="2160240" cy="646331"/>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dirty="0" smtClean="0"/>
                <a:t>Date end: extra FSW support</a:t>
              </a:r>
              <a:endParaRPr lang="en-GB" dirty="0"/>
            </a:p>
          </p:txBody>
        </p:sp>
      </p:grpSp>
      <p:pic>
        <p:nvPicPr>
          <p:cNvPr id="29" name="Picture 1" descr="RiP_core_small"/>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30" name="Picture 2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1674581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42"/>
                                        </p:tgtEl>
                                      </p:cBhvr>
                                    </p:animEffect>
                                    <p:set>
                                      <p:cBhvr>
                                        <p:cTn id="23" dur="1" fill="hold">
                                          <p:stCondLst>
                                            <p:cond delay="499"/>
                                          </p:stCondLst>
                                        </p:cTn>
                                        <p:tgtEl>
                                          <p:spTgt spid="42"/>
                                        </p:tgtEl>
                                        <p:attrNameLst>
                                          <p:attrName>style.visibility</p:attrName>
                                        </p:attrNameLst>
                                      </p:cBhvr>
                                      <p:to>
                                        <p:strVal val="hidden"/>
                                      </p:to>
                                    </p:set>
                                  </p:childTnLst>
                                </p:cTn>
                              </p:par>
                              <p:par>
                                <p:cTn id="24" presetID="10" presetClass="exit" presetSubtype="0" fill="hold" nodeType="withEffect">
                                  <p:stCondLst>
                                    <p:cond delay="0"/>
                                  </p:stCondLst>
                                  <p:childTnLst>
                                    <p:animEffect transition="out" filter="fade">
                                      <p:cBhvr>
                                        <p:cTn id="25" dur="500"/>
                                        <p:tgtEl>
                                          <p:spTgt spid="41"/>
                                        </p:tgtEl>
                                      </p:cBhvr>
                                    </p:animEffect>
                                    <p:set>
                                      <p:cBhvr>
                                        <p:cTn id="26" dur="1" fill="hold">
                                          <p:stCondLst>
                                            <p:cond delay="499"/>
                                          </p:stCondLst>
                                        </p:cTn>
                                        <p:tgtEl>
                                          <p:spTgt spid="41"/>
                                        </p:tgtEl>
                                        <p:attrNameLst>
                                          <p:attrName>style.visibility</p:attrName>
                                        </p:attrNameLst>
                                      </p:cBhvr>
                                      <p:to>
                                        <p:strVal val="hidden"/>
                                      </p:to>
                                    </p:set>
                                  </p:childTnLst>
                                </p:cTn>
                              </p:par>
                              <p:par>
                                <p:cTn id="27" presetID="10" presetClass="exit" presetSubtype="0" fill="hold" nodeType="withEffect">
                                  <p:stCondLst>
                                    <p:cond delay="0"/>
                                  </p:stCondLst>
                                  <p:childTnLst>
                                    <p:animEffect transition="out" filter="fade">
                                      <p:cBhvr>
                                        <p:cTn id="28" dur="500"/>
                                        <p:tgtEl>
                                          <p:spTgt spid="43"/>
                                        </p:tgtEl>
                                      </p:cBhvr>
                                    </p:animEffect>
                                    <p:set>
                                      <p:cBhvr>
                                        <p:cTn id="29" dur="1" fill="hold">
                                          <p:stCondLst>
                                            <p:cond delay="499"/>
                                          </p:stCondLst>
                                        </p:cTn>
                                        <p:tgtEl>
                                          <p:spTgt spid="43"/>
                                        </p:tgtEl>
                                        <p:attrNameLst>
                                          <p:attrName>style.visibility</p:attrName>
                                        </p:attrNameLst>
                                      </p:cBhvr>
                                      <p:to>
                                        <p:strVal val="hidden"/>
                                      </p:to>
                                    </p:set>
                                  </p:childTnLst>
                                </p:cTn>
                              </p:par>
                              <p:par>
                                <p:cTn id="30" presetID="1" presetClass="exit" presetSubtype="0" fill="hold" nodeType="withEffect">
                                  <p:stCondLst>
                                    <p:cond delay="0"/>
                                  </p:stCondLst>
                                  <p:childTnLst>
                                    <p:set>
                                      <p:cBhvr>
                                        <p:cTn id="31" dur="1" fill="hold">
                                          <p:stCondLst>
                                            <p:cond delay="0"/>
                                          </p:stCondLst>
                                        </p:cTn>
                                        <p:tgtEl>
                                          <p:spTgt spid="32"/>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GB" b="1" u="sng" dirty="0" smtClean="0">
                <a:solidFill>
                  <a:srgbClr val="320066"/>
                </a:solidFill>
              </a:rPr>
              <a:t>Cohort &amp; Data</a:t>
            </a:r>
          </a:p>
          <a:p>
            <a:r>
              <a:rPr lang="en-GB" dirty="0" smtClean="0">
                <a:solidFill>
                  <a:srgbClr val="320066"/>
                </a:solidFill>
              </a:rPr>
              <a:t>Agree criteria for </a:t>
            </a:r>
            <a:r>
              <a:rPr lang="en-GB" dirty="0" err="1" smtClean="0">
                <a:solidFill>
                  <a:srgbClr val="320066"/>
                </a:solidFill>
              </a:rPr>
              <a:t>CCfCS</a:t>
            </a:r>
            <a:r>
              <a:rPr lang="en-GB" dirty="0" smtClean="0">
                <a:solidFill>
                  <a:srgbClr val="320066"/>
                </a:solidFill>
              </a:rPr>
              <a:t> to identify the cohort </a:t>
            </a:r>
          </a:p>
          <a:p>
            <a:pPr lvl="1"/>
            <a:r>
              <a:rPr lang="en-GB" dirty="0" smtClean="0">
                <a:solidFill>
                  <a:srgbClr val="320066"/>
                </a:solidFill>
              </a:rPr>
              <a:t>from </a:t>
            </a:r>
            <a:r>
              <a:rPr lang="en-GB" dirty="0" err="1" smtClean="0">
                <a:solidFill>
                  <a:srgbClr val="320066"/>
                </a:solidFill>
              </a:rPr>
              <a:t>CiN</a:t>
            </a:r>
            <a:r>
              <a:rPr lang="en-GB" dirty="0" smtClean="0">
                <a:solidFill>
                  <a:srgbClr val="320066"/>
                </a:solidFill>
              </a:rPr>
              <a:t> census return, CP data sheets, LAC return, School Census</a:t>
            </a:r>
          </a:p>
          <a:p>
            <a:r>
              <a:rPr lang="en-GB" dirty="0" smtClean="0">
                <a:solidFill>
                  <a:srgbClr val="320066"/>
                </a:solidFill>
              </a:rPr>
              <a:t>Allow user to by-pass the </a:t>
            </a:r>
            <a:r>
              <a:rPr lang="en-GB" dirty="0" err="1" smtClean="0">
                <a:solidFill>
                  <a:srgbClr val="320066"/>
                </a:solidFill>
              </a:rPr>
              <a:t>CCfCS</a:t>
            </a:r>
            <a:r>
              <a:rPr lang="en-GB" dirty="0" smtClean="0">
                <a:solidFill>
                  <a:srgbClr val="320066"/>
                </a:solidFill>
              </a:rPr>
              <a:t> cohort selection function so the user self-selects sample</a:t>
            </a:r>
          </a:p>
          <a:p>
            <a:pPr lvl="1"/>
            <a:r>
              <a:rPr lang="en-GB" dirty="0" smtClean="0">
                <a:solidFill>
                  <a:srgbClr val="320066"/>
                </a:solidFill>
              </a:rPr>
              <a:t>Self-select ‘outside’ the tool then import only relevant children’s data (</a:t>
            </a:r>
            <a:r>
              <a:rPr lang="en-GB" dirty="0" err="1" smtClean="0">
                <a:solidFill>
                  <a:srgbClr val="320066"/>
                </a:solidFill>
              </a:rPr>
              <a:t>EoC</a:t>
            </a:r>
            <a:r>
              <a:rPr lang="en-GB" dirty="0" smtClean="0">
                <a:solidFill>
                  <a:srgbClr val="320066"/>
                </a:solidFill>
              </a:rPr>
              <a:t> cohort spreadsheet)</a:t>
            </a:r>
          </a:p>
        </p:txBody>
      </p:sp>
      <p:sp>
        <p:nvSpPr>
          <p:cNvPr id="4" name="Slide Number Placeholder 3"/>
          <p:cNvSpPr>
            <a:spLocks noGrp="1"/>
          </p:cNvSpPr>
          <p:nvPr>
            <p:ph type="sldNum" sz="quarter" idx="12"/>
          </p:nvPr>
        </p:nvSpPr>
        <p:spPr/>
        <p:txBody>
          <a:bodyPr/>
          <a:lstStyle/>
          <a:p>
            <a:fld id="{0097383A-60EC-4720-B4F7-3F8B7072D89A}" type="slidenum">
              <a:rPr lang="en-GB" smtClean="0"/>
              <a:t>2</a:t>
            </a:fld>
            <a:endParaRPr lang="en-GB"/>
          </a:p>
        </p:txBody>
      </p:sp>
      <p:sp>
        <p:nvSpPr>
          <p:cNvPr id="5" name="Title 1"/>
          <p:cNvSpPr txBox="1">
            <a:spLocks/>
          </p:cNvSpPr>
          <p:nvPr/>
        </p:nvSpPr>
        <p:spPr>
          <a:xfrm>
            <a:off x="467544" y="267494"/>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000" b="1" kern="1200">
                <a:solidFill>
                  <a:srgbClr val="330066"/>
                </a:solidFill>
                <a:latin typeface="+mj-lt"/>
                <a:ea typeface="+mj-ea"/>
                <a:cs typeface="+mj-cs"/>
              </a:defRPr>
            </a:lvl1pPr>
          </a:lstStyle>
          <a:p>
            <a:r>
              <a:rPr lang="en-GB" dirty="0" smtClean="0"/>
              <a:t>Common Development Themes</a:t>
            </a:r>
            <a:endParaRPr lang="en-GB" dirty="0"/>
          </a:p>
        </p:txBody>
      </p:sp>
      <p:pic>
        <p:nvPicPr>
          <p:cNvPr id="6" name="Picture 1" descr="RiP_core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11813178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solidFill>
                  <a:srgbClr val="320066"/>
                </a:solidFill>
              </a:rPr>
              <a:t>Consider </a:t>
            </a:r>
            <a:r>
              <a:rPr lang="en-GB" b="1" dirty="0" smtClean="0">
                <a:solidFill>
                  <a:srgbClr val="320066"/>
                </a:solidFill>
              </a:rPr>
              <a:t>data</a:t>
            </a:r>
            <a:r>
              <a:rPr lang="en-GB" dirty="0" smtClean="0">
                <a:solidFill>
                  <a:srgbClr val="320066"/>
                </a:solidFill>
              </a:rPr>
              <a:t> available for triggering each </a:t>
            </a:r>
            <a:r>
              <a:rPr lang="en-GB" i="1" dirty="0" smtClean="0">
                <a:solidFill>
                  <a:srgbClr val="320066"/>
                </a:solidFill>
              </a:rPr>
              <a:t>process</a:t>
            </a:r>
            <a:r>
              <a:rPr lang="en-GB" dirty="0" smtClean="0">
                <a:solidFill>
                  <a:srgbClr val="320066"/>
                </a:solidFill>
              </a:rPr>
              <a:t> (e.g. start and end dates)</a:t>
            </a:r>
          </a:p>
          <a:p>
            <a:r>
              <a:rPr lang="en-GB" dirty="0" smtClean="0">
                <a:solidFill>
                  <a:srgbClr val="320066"/>
                </a:solidFill>
              </a:rPr>
              <a:t>Consider </a:t>
            </a:r>
            <a:r>
              <a:rPr lang="en-GB" b="1" dirty="0" smtClean="0">
                <a:solidFill>
                  <a:srgbClr val="320066"/>
                </a:solidFill>
              </a:rPr>
              <a:t>data</a:t>
            </a:r>
            <a:r>
              <a:rPr lang="en-GB" dirty="0" smtClean="0">
                <a:solidFill>
                  <a:srgbClr val="320066"/>
                </a:solidFill>
              </a:rPr>
              <a:t> available </a:t>
            </a:r>
            <a:r>
              <a:rPr lang="en-GB" dirty="0" smtClean="0">
                <a:solidFill>
                  <a:srgbClr val="330066"/>
                </a:solidFill>
              </a:rPr>
              <a:t>to</a:t>
            </a:r>
            <a:r>
              <a:rPr lang="en-GB" dirty="0" smtClean="0">
                <a:solidFill>
                  <a:srgbClr val="320066"/>
                </a:solidFill>
              </a:rPr>
              <a:t> identify where and what </a:t>
            </a:r>
            <a:r>
              <a:rPr lang="en-GB" i="1" dirty="0" smtClean="0">
                <a:solidFill>
                  <a:srgbClr val="320066"/>
                </a:solidFill>
              </a:rPr>
              <a:t>service</a:t>
            </a:r>
            <a:r>
              <a:rPr lang="en-GB" dirty="0" smtClean="0">
                <a:solidFill>
                  <a:srgbClr val="320066"/>
                </a:solidFill>
              </a:rPr>
              <a:t> (in-house or commissioned) occurs in child’s journey</a:t>
            </a:r>
          </a:p>
          <a:p>
            <a:r>
              <a:rPr lang="en-GB" dirty="0">
                <a:solidFill>
                  <a:srgbClr val="320066"/>
                </a:solidFill>
              </a:rPr>
              <a:t>Explore </a:t>
            </a:r>
            <a:r>
              <a:rPr lang="en-GB" b="1" dirty="0">
                <a:solidFill>
                  <a:srgbClr val="320066"/>
                </a:solidFill>
              </a:rPr>
              <a:t>assumptions</a:t>
            </a:r>
            <a:r>
              <a:rPr lang="en-GB" dirty="0">
                <a:solidFill>
                  <a:srgbClr val="320066"/>
                </a:solidFill>
              </a:rPr>
              <a:t> to be made when data ‘runs out’, e.g. between closed and open cases when there is no SW assigned</a:t>
            </a:r>
          </a:p>
        </p:txBody>
      </p:sp>
      <p:sp>
        <p:nvSpPr>
          <p:cNvPr id="4" name="Slide Number Placeholder 3"/>
          <p:cNvSpPr>
            <a:spLocks noGrp="1"/>
          </p:cNvSpPr>
          <p:nvPr>
            <p:ph type="sldNum" sz="quarter" idx="12"/>
          </p:nvPr>
        </p:nvSpPr>
        <p:spPr/>
        <p:txBody>
          <a:bodyPr/>
          <a:lstStyle/>
          <a:p>
            <a:fld id="{0097383A-60EC-4720-B4F7-3F8B7072D89A}" type="slidenum">
              <a:rPr lang="en-GB" smtClean="0"/>
              <a:t>20</a:t>
            </a:fld>
            <a:endParaRPr lang="en-GB"/>
          </a:p>
        </p:txBody>
      </p:sp>
      <p:pic>
        <p:nvPicPr>
          <p:cNvPr id="5"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19857504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971600" y="1131590"/>
            <a:ext cx="7200800" cy="1800200"/>
          </a:xfrm>
        </p:spPr>
        <p:txBody>
          <a:bodyPr/>
          <a:lstStyle/>
          <a:p>
            <a:r>
              <a:rPr lang="en-GB" dirty="0" smtClean="0">
                <a:solidFill>
                  <a:srgbClr val="330066"/>
                </a:solidFill>
              </a:rPr>
              <a:t>Outcomes for children on the Edge of Care</a:t>
            </a:r>
            <a:endParaRPr lang="en-GB" dirty="0">
              <a:solidFill>
                <a:srgbClr val="330066"/>
              </a:solidFill>
            </a:endParaRPr>
          </a:p>
        </p:txBody>
      </p:sp>
      <p:sp>
        <p:nvSpPr>
          <p:cNvPr id="10" name="Subtitle 9"/>
          <p:cNvSpPr>
            <a:spLocks noGrp="1"/>
          </p:cNvSpPr>
          <p:nvPr>
            <p:ph type="subTitle" idx="1"/>
          </p:nvPr>
        </p:nvSpPr>
        <p:spPr/>
        <p:txBody>
          <a:bodyPr/>
          <a:lstStyle/>
          <a:p>
            <a:endParaRPr lang="en-GB" dirty="0">
              <a:solidFill>
                <a:srgbClr val="33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21</a:t>
            </a:fld>
            <a:endParaRPr lang="en-GB"/>
          </a:p>
        </p:txBody>
      </p:sp>
      <p:pic>
        <p:nvPicPr>
          <p:cNvPr id="5"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3037332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Outcomes data</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solidFill>
                  <a:srgbClr val="330066"/>
                </a:solidFill>
              </a:rPr>
              <a:t>Consider what outcomes might be expected for children on </a:t>
            </a:r>
            <a:r>
              <a:rPr lang="en-GB" dirty="0" err="1" smtClean="0">
                <a:solidFill>
                  <a:srgbClr val="330066"/>
                </a:solidFill>
              </a:rPr>
              <a:t>EoC</a:t>
            </a:r>
            <a:endParaRPr lang="en-GB" dirty="0" smtClean="0">
              <a:solidFill>
                <a:srgbClr val="330066"/>
              </a:solidFill>
            </a:endParaRPr>
          </a:p>
          <a:p>
            <a:pPr marL="0" indent="0">
              <a:buNone/>
            </a:pPr>
            <a:r>
              <a:rPr lang="en-GB" dirty="0" smtClean="0">
                <a:solidFill>
                  <a:srgbClr val="330066"/>
                </a:solidFill>
              </a:rPr>
              <a:t>For example positive effect on:</a:t>
            </a:r>
          </a:p>
          <a:p>
            <a:pPr lvl="1"/>
            <a:r>
              <a:rPr lang="en-GB" dirty="0" smtClean="0">
                <a:solidFill>
                  <a:srgbClr val="330066"/>
                </a:solidFill>
              </a:rPr>
              <a:t>Academic attainment levels</a:t>
            </a:r>
          </a:p>
          <a:p>
            <a:pPr lvl="1"/>
            <a:r>
              <a:rPr lang="en-GB" dirty="0" smtClean="0">
                <a:solidFill>
                  <a:srgbClr val="330066"/>
                </a:solidFill>
              </a:rPr>
              <a:t>School attendance %</a:t>
            </a:r>
          </a:p>
          <a:p>
            <a:pPr lvl="1"/>
            <a:r>
              <a:rPr lang="en-GB" dirty="0" smtClean="0">
                <a:solidFill>
                  <a:srgbClr val="330066"/>
                </a:solidFill>
              </a:rPr>
              <a:t>Missing from care</a:t>
            </a:r>
          </a:p>
          <a:p>
            <a:pPr lvl="1"/>
            <a:r>
              <a:rPr lang="en-GB" dirty="0" smtClean="0">
                <a:solidFill>
                  <a:srgbClr val="330066"/>
                </a:solidFill>
              </a:rPr>
              <a:t>Risk taking behaviour</a:t>
            </a:r>
          </a:p>
          <a:p>
            <a:pPr lvl="1"/>
            <a:r>
              <a:rPr lang="en-GB" dirty="0" smtClean="0">
                <a:solidFill>
                  <a:srgbClr val="330066"/>
                </a:solidFill>
              </a:rPr>
              <a:t>Drug and alcohol use</a:t>
            </a:r>
          </a:p>
          <a:p>
            <a:pPr lvl="1"/>
            <a:r>
              <a:rPr lang="en-GB" dirty="0" smtClean="0">
                <a:solidFill>
                  <a:srgbClr val="330066"/>
                </a:solidFill>
              </a:rPr>
              <a:t>Criminal behaviour</a:t>
            </a:r>
          </a:p>
          <a:p>
            <a:pPr marL="457200" lvl="1" indent="0">
              <a:buNone/>
            </a:pPr>
            <a:endParaRPr lang="en-GB" dirty="0" smtClean="0">
              <a:solidFill>
                <a:srgbClr val="330066"/>
              </a:solidFill>
            </a:endParaRPr>
          </a:p>
          <a:p>
            <a:pPr lvl="1"/>
            <a:endParaRPr lang="en-GB" dirty="0" smtClean="0">
              <a:solidFill>
                <a:srgbClr val="330066"/>
              </a:solidFill>
            </a:endParaRPr>
          </a:p>
          <a:p>
            <a:endParaRPr lang="en-GB" dirty="0">
              <a:solidFill>
                <a:srgbClr val="33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22</a:t>
            </a:fld>
            <a:endParaRPr lang="en-GB"/>
          </a:p>
        </p:txBody>
      </p:sp>
    </p:spTree>
    <p:extLst>
      <p:ext uri="{BB962C8B-B14F-4D97-AF65-F5344CB8AC3E}">
        <p14:creationId xmlns:p14="http://schemas.microsoft.com/office/powerpoint/2010/main" val="25283561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Activity</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solidFill>
                  <a:srgbClr val="330066"/>
                </a:solidFill>
              </a:rPr>
              <a:t>Consider available </a:t>
            </a:r>
            <a:r>
              <a:rPr lang="en-GB" b="1" dirty="0">
                <a:solidFill>
                  <a:srgbClr val="330066"/>
                </a:solidFill>
              </a:rPr>
              <a:t>data</a:t>
            </a:r>
            <a:r>
              <a:rPr lang="en-GB" dirty="0">
                <a:solidFill>
                  <a:srgbClr val="330066"/>
                </a:solidFill>
              </a:rPr>
              <a:t> to be used for </a:t>
            </a:r>
            <a:r>
              <a:rPr lang="en-GB" i="1" dirty="0">
                <a:solidFill>
                  <a:srgbClr val="330066"/>
                </a:solidFill>
              </a:rPr>
              <a:t>outcomes</a:t>
            </a:r>
            <a:r>
              <a:rPr lang="en-GB" dirty="0">
                <a:solidFill>
                  <a:srgbClr val="330066"/>
                </a:solidFill>
              </a:rPr>
              <a:t> for </a:t>
            </a:r>
            <a:r>
              <a:rPr lang="en-GB" dirty="0" smtClean="0">
                <a:solidFill>
                  <a:srgbClr val="330066"/>
                </a:solidFill>
              </a:rPr>
              <a:t>children</a:t>
            </a:r>
          </a:p>
          <a:p>
            <a:pPr lvl="1"/>
            <a:r>
              <a:rPr lang="en-GB" dirty="0" smtClean="0">
                <a:solidFill>
                  <a:srgbClr val="330066"/>
                </a:solidFill>
              </a:rPr>
              <a:t>Source</a:t>
            </a:r>
          </a:p>
          <a:p>
            <a:pPr lvl="1"/>
            <a:r>
              <a:rPr lang="en-GB" dirty="0">
                <a:solidFill>
                  <a:srgbClr val="330066"/>
                </a:solidFill>
              </a:rPr>
              <a:t>F</a:t>
            </a:r>
            <a:r>
              <a:rPr lang="en-GB" dirty="0" smtClean="0">
                <a:solidFill>
                  <a:srgbClr val="330066"/>
                </a:solidFill>
              </a:rPr>
              <a:t>ormat (date, number, %, reference code)</a:t>
            </a:r>
          </a:p>
          <a:p>
            <a:pPr lvl="1"/>
            <a:r>
              <a:rPr lang="en-GB" dirty="0" smtClean="0">
                <a:solidFill>
                  <a:srgbClr val="330066"/>
                </a:solidFill>
              </a:rPr>
              <a:t>Manual data entry required, standardised on MIS, or national return data item</a:t>
            </a:r>
          </a:p>
          <a:p>
            <a:r>
              <a:rPr lang="en-GB" dirty="0" smtClean="0">
                <a:solidFill>
                  <a:srgbClr val="330066"/>
                </a:solidFill>
              </a:rPr>
              <a:t>Explore what to do if data is unavailable for groups of children</a:t>
            </a:r>
          </a:p>
          <a:p>
            <a:r>
              <a:rPr lang="en-GB" dirty="0" smtClean="0">
                <a:solidFill>
                  <a:srgbClr val="330066"/>
                </a:solidFill>
              </a:rPr>
              <a:t>What should outcomes reports show?</a:t>
            </a:r>
            <a:endParaRPr lang="en-GB" dirty="0">
              <a:solidFill>
                <a:srgbClr val="330066"/>
              </a:solidFill>
            </a:endParaRPr>
          </a:p>
          <a:p>
            <a:pPr marL="0" indent="0">
              <a:buNone/>
            </a:pPr>
            <a:endParaRPr lang="en-GB" dirty="0"/>
          </a:p>
        </p:txBody>
      </p:sp>
      <p:sp>
        <p:nvSpPr>
          <p:cNvPr id="4" name="Slide Number Placeholder 3"/>
          <p:cNvSpPr>
            <a:spLocks noGrp="1"/>
          </p:cNvSpPr>
          <p:nvPr>
            <p:ph type="sldNum" sz="quarter" idx="12"/>
          </p:nvPr>
        </p:nvSpPr>
        <p:spPr/>
        <p:txBody>
          <a:bodyPr/>
          <a:lstStyle/>
          <a:p>
            <a:fld id="{0097383A-60EC-4720-B4F7-3F8B7072D89A}" type="slidenum">
              <a:rPr lang="en-GB" smtClean="0"/>
              <a:t>23</a:t>
            </a:fld>
            <a:endParaRPr lang="en-GB"/>
          </a:p>
        </p:txBody>
      </p:sp>
    </p:spTree>
    <p:extLst>
      <p:ext uri="{BB962C8B-B14F-4D97-AF65-F5344CB8AC3E}">
        <p14:creationId xmlns:p14="http://schemas.microsoft.com/office/powerpoint/2010/main" val="24948237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691680" y="1131590"/>
            <a:ext cx="5472608" cy="1440160"/>
          </a:xfrm>
        </p:spPr>
        <p:txBody>
          <a:bodyPr/>
          <a:lstStyle/>
          <a:p>
            <a:r>
              <a:rPr lang="en-GB" dirty="0" smtClean="0">
                <a:solidFill>
                  <a:srgbClr val="330066"/>
                </a:solidFill>
              </a:rPr>
              <a:t>Time use data</a:t>
            </a:r>
            <a:endParaRPr lang="en-GB" dirty="0">
              <a:solidFill>
                <a:srgbClr val="330066"/>
              </a:solidFill>
            </a:endParaRPr>
          </a:p>
        </p:txBody>
      </p:sp>
      <p:sp>
        <p:nvSpPr>
          <p:cNvPr id="10" name="Subtitle 9"/>
          <p:cNvSpPr>
            <a:spLocks noGrp="1"/>
          </p:cNvSpPr>
          <p:nvPr>
            <p:ph type="subTitle" idx="1"/>
          </p:nvPr>
        </p:nvSpPr>
        <p:spPr>
          <a:xfrm>
            <a:off x="971600" y="2715766"/>
            <a:ext cx="7200800" cy="1008112"/>
          </a:xfrm>
        </p:spPr>
        <p:txBody>
          <a:bodyPr/>
          <a:lstStyle/>
          <a:p>
            <a:pPr marL="457200" indent="-457200">
              <a:buFont typeface="Arial" panose="020B0604020202020204" pitchFamily="34" charset="0"/>
              <a:buChar char="•"/>
            </a:pPr>
            <a:r>
              <a:rPr lang="en-GB" dirty="0" smtClean="0">
                <a:solidFill>
                  <a:srgbClr val="330066"/>
                </a:solidFill>
              </a:rPr>
              <a:t>Looked after children social care process </a:t>
            </a:r>
          </a:p>
          <a:p>
            <a:pPr marL="457200" indent="-457200">
              <a:buFont typeface="Arial" panose="020B0604020202020204" pitchFamily="34" charset="0"/>
              <a:buChar char="•"/>
            </a:pPr>
            <a:r>
              <a:rPr lang="en-GB" dirty="0" smtClean="0">
                <a:solidFill>
                  <a:srgbClr val="330066"/>
                </a:solidFill>
              </a:rPr>
              <a:t>Child in Need social care processes</a:t>
            </a:r>
            <a:endParaRPr lang="en-GB" dirty="0">
              <a:solidFill>
                <a:srgbClr val="33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24</a:t>
            </a:fld>
            <a:endParaRPr lang="en-GB"/>
          </a:p>
        </p:txBody>
      </p:sp>
      <p:pic>
        <p:nvPicPr>
          <p:cNvPr id="5"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11788913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US" dirty="0" smtClean="0">
                <a:solidFill>
                  <a:srgbClr val="8F004F"/>
                </a:solidFill>
              </a:rPr>
              <a:t/>
            </a:r>
            <a:br>
              <a:rPr lang="en-US" altLang="en-US" dirty="0" smtClean="0">
                <a:solidFill>
                  <a:srgbClr val="8F004F"/>
                </a:solidFill>
              </a:rPr>
            </a:br>
            <a:r>
              <a:rPr lang="en-US" altLang="en-US" sz="3100" dirty="0" smtClean="0"/>
              <a:t>Processes for looked after children</a:t>
            </a:r>
            <a:r>
              <a:rPr lang="en-US" altLang="en-US" sz="3100" dirty="0"/>
              <a:t/>
            </a:r>
            <a:br>
              <a:rPr lang="en-US" altLang="en-US" sz="3100" dirty="0"/>
            </a:br>
            <a:endParaRPr lang="en-GB" sz="3100" dirty="0"/>
          </a:p>
        </p:txBody>
      </p:sp>
      <p:sp>
        <p:nvSpPr>
          <p:cNvPr id="4" name="Rectangle 4"/>
          <p:cNvSpPr>
            <a:spLocks noGrp="1" noChangeArrowheads="1"/>
          </p:cNvSpPr>
          <p:nvPr>
            <p:ph idx="1"/>
          </p:nvPr>
        </p:nvSpPr>
        <p:spPr/>
        <p:txBody>
          <a:bodyPr/>
          <a:lstStyle/>
          <a:p>
            <a:pPr>
              <a:lnSpc>
                <a:spcPct val="150000"/>
              </a:lnSpc>
            </a:pPr>
            <a:endParaRPr lang="en-US" altLang="en-US" sz="2400" dirty="0" smtClean="0"/>
          </a:p>
          <a:p>
            <a:pPr>
              <a:lnSpc>
                <a:spcPct val="150000"/>
              </a:lnSpc>
            </a:pPr>
            <a:endParaRPr lang="en-US" altLang="en-US" sz="2400" dirty="0" smtClean="0"/>
          </a:p>
        </p:txBody>
      </p:sp>
      <p:sp>
        <p:nvSpPr>
          <p:cNvPr id="3" name="Slide Number Placeholder 2"/>
          <p:cNvSpPr>
            <a:spLocks noGrp="1"/>
          </p:cNvSpPr>
          <p:nvPr>
            <p:ph type="sldNum" sz="quarter" idx="12"/>
          </p:nvPr>
        </p:nvSpPr>
        <p:spPr/>
        <p:txBody>
          <a:bodyPr/>
          <a:lstStyle/>
          <a:p>
            <a:fld id="{0097383A-60EC-4720-B4F7-3F8B7072D89A}" type="slidenum">
              <a:rPr lang="en-GB" smtClean="0"/>
              <a:t>25</a:t>
            </a:fld>
            <a:endParaRPr lang="en-GB"/>
          </a:p>
        </p:txBody>
      </p:sp>
      <p:sp>
        <p:nvSpPr>
          <p:cNvPr id="5" name="Rectangle 4"/>
          <p:cNvSpPr/>
          <p:nvPr/>
        </p:nvSpPr>
        <p:spPr>
          <a:xfrm>
            <a:off x="899592" y="1059582"/>
            <a:ext cx="6768752" cy="3083921"/>
          </a:xfrm>
          <a:prstGeom prst="rect">
            <a:avLst/>
          </a:prstGeom>
        </p:spPr>
        <p:txBody>
          <a:bodyPr wrap="square">
            <a:spAutoFit/>
          </a:bodyPr>
          <a:lstStyle/>
          <a:p>
            <a:pPr>
              <a:lnSpc>
                <a:spcPct val="90000"/>
              </a:lnSpc>
              <a:buFontTx/>
              <a:buNone/>
            </a:pPr>
            <a:r>
              <a:rPr lang="en-US" sz="2400" dirty="0">
                <a:solidFill>
                  <a:srgbClr val="B2005C"/>
                </a:solidFill>
              </a:rPr>
              <a:t>1. Decide child needs to be looked after (including activity for finding initial placement)</a:t>
            </a:r>
          </a:p>
          <a:p>
            <a:pPr>
              <a:lnSpc>
                <a:spcPct val="90000"/>
              </a:lnSpc>
              <a:buFontTx/>
              <a:buNone/>
            </a:pPr>
            <a:r>
              <a:rPr lang="en-US" sz="2400" dirty="0">
                <a:solidFill>
                  <a:srgbClr val="B2005C"/>
                </a:solidFill>
              </a:rPr>
              <a:t>2. Care planning </a:t>
            </a:r>
          </a:p>
          <a:p>
            <a:pPr>
              <a:lnSpc>
                <a:spcPct val="90000"/>
              </a:lnSpc>
              <a:buFontTx/>
              <a:buNone/>
            </a:pPr>
            <a:r>
              <a:rPr lang="en-US" sz="2400" dirty="0">
                <a:solidFill>
                  <a:srgbClr val="B2005C"/>
                </a:solidFill>
              </a:rPr>
              <a:t>3. Maintaining the placement</a:t>
            </a:r>
          </a:p>
          <a:p>
            <a:pPr>
              <a:lnSpc>
                <a:spcPct val="90000"/>
              </a:lnSpc>
              <a:buFontTx/>
              <a:buNone/>
            </a:pPr>
            <a:r>
              <a:rPr lang="en-US" sz="2400" dirty="0">
                <a:solidFill>
                  <a:srgbClr val="B2005C"/>
                </a:solidFill>
              </a:rPr>
              <a:t>4. Leaving care/return home</a:t>
            </a:r>
          </a:p>
          <a:p>
            <a:pPr>
              <a:lnSpc>
                <a:spcPct val="90000"/>
              </a:lnSpc>
              <a:buFontTx/>
              <a:buNone/>
            </a:pPr>
            <a:r>
              <a:rPr lang="en-US" sz="2400" dirty="0">
                <a:solidFill>
                  <a:srgbClr val="330066"/>
                </a:solidFill>
              </a:rPr>
              <a:t>5. Find a subsequent placement</a:t>
            </a:r>
          </a:p>
          <a:p>
            <a:pPr>
              <a:lnSpc>
                <a:spcPct val="90000"/>
              </a:lnSpc>
              <a:buFontTx/>
              <a:buNone/>
            </a:pPr>
            <a:r>
              <a:rPr lang="en-US" sz="2400" dirty="0">
                <a:solidFill>
                  <a:srgbClr val="330066"/>
                </a:solidFill>
              </a:rPr>
              <a:t>6. Review</a:t>
            </a:r>
          </a:p>
          <a:p>
            <a:pPr>
              <a:lnSpc>
                <a:spcPct val="90000"/>
              </a:lnSpc>
              <a:buFontTx/>
              <a:buNone/>
            </a:pPr>
            <a:r>
              <a:rPr lang="en-US" sz="2400" dirty="0">
                <a:solidFill>
                  <a:srgbClr val="330066"/>
                </a:solidFill>
              </a:rPr>
              <a:t>7. </a:t>
            </a:r>
            <a:r>
              <a:rPr lang="en-US" sz="2400" dirty="0" smtClean="0">
                <a:solidFill>
                  <a:srgbClr val="330066"/>
                </a:solidFill>
              </a:rPr>
              <a:t>Legal </a:t>
            </a:r>
            <a:r>
              <a:rPr lang="en-US" sz="2400" dirty="0">
                <a:solidFill>
                  <a:srgbClr val="330066"/>
                </a:solidFill>
              </a:rPr>
              <a:t>processes</a:t>
            </a:r>
          </a:p>
          <a:p>
            <a:pPr>
              <a:lnSpc>
                <a:spcPct val="90000"/>
              </a:lnSpc>
              <a:buFontTx/>
              <a:buNone/>
            </a:pPr>
            <a:r>
              <a:rPr lang="en-US" sz="2400" dirty="0">
                <a:solidFill>
                  <a:srgbClr val="330066"/>
                </a:solidFill>
              </a:rPr>
              <a:t>8. Transition to leaving care services</a:t>
            </a:r>
            <a:endParaRPr lang="en-GB" sz="2400" dirty="0">
              <a:solidFill>
                <a:srgbClr val="330066"/>
              </a:solidFill>
            </a:endParaRPr>
          </a:p>
        </p:txBody>
      </p:sp>
      <p:pic>
        <p:nvPicPr>
          <p:cNvPr id="6" name="Picture 1" descr="RiP_core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13233375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097383A-60EC-4720-B4F7-3F8B7072D89A}" type="slidenum">
              <a:rPr lang="en-GB" smtClean="0"/>
              <a:t>26</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641857287"/>
              </p:ext>
            </p:extLst>
          </p:nvPr>
        </p:nvGraphicFramePr>
        <p:xfrm>
          <a:off x="179512" y="86082"/>
          <a:ext cx="8856984" cy="4213860"/>
        </p:xfrm>
        <a:graphic>
          <a:graphicData uri="http://schemas.openxmlformats.org/drawingml/2006/table">
            <a:tbl>
              <a:tblPr/>
              <a:tblGrid>
                <a:gridCol w="1872208"/>
                <a:gridCol w="1800200"/>
                <a:gridCol w="943305"/>
                <a:gridCol w="1000911"/>
                <a:gridCol w="792088"/>
                <a:gridCol w="792088"/>
                <a:gridCol w="864096"/>
                <a:gridCol w="792088"/>
              </a:tblGrid>
              <a:tr h="435170">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600" b="1" i="1" u="none" strike="noStrike" dirty="0" smtClean="0">
                          <a:solidFill>
                            <a:srgbClr val="330066"/>
                          </a:solidFill>
                          <a:effectLst/>
                          <a:latin typeface="+mn-lt"/>
                        </a:rPr>
                        <a:t>Looked after child: standard</a:t>
                      </a:r>
                      <a:r>
                        <a:rPr lang="en-GB" sz="1600" b="1" i="1" u="none" strike="noStrike" baseline="0" dirty="0" smtClean="0">
                          <a:solidFill>
                            <a:srgbClr val="330066"/>
                          </a:solidFill>
                          <a:effectLst/>
                          <a:latin typeface="+mn-lt"/>
                        </a:rPr>
                        <a:t> case</a:t>
                      </a:r>
                    </a:p>
                    <a:p>
                      <a:pPr marL="0" marR="0" indent="0" algn="l" defTabSz="914400" rtl="0" eaLnBrk="1" fontAlgn="b" latinLnBrk="0" hangingPunct="1">
                        <a:lnSpc>
                          <a:spcPct val="100000"/>
                        </a:lnSpc>
                        <a:spcBef>
                          <a:spcPts val="0"/>
                        </a:spcBef>
                        <a:spcAft>
                          <a:spcPts val="0"/>
                        </a:spcAft>
                        <a:buClrTx/>
                        <a:buSzTx/>
                        <a:buFontTx/>
                        <a:buNone/>
                        <a:tabLst/>
                        <a:defRPr/>
                      </a:pPr>
                      <a:r>
                        <a:rPr lang="en-GB" sz="1600" b="1" i="1" u="none" strike="noStrike" baseline="0" dirty="0" smtClean="0">
                          <a:solidFill>
                            <a:srgbClr val="330066"/>
                          </a:solidFill>
                          <a:effectLst/>
                          <a:latin typeface="+mn-lt"/>
                        </a:rPr>
                        <a:t>(research 2007-14)</a:t>
                      </a:r>
                      <a:endParaRPr lang="en-GB" sz="1600" b="0" i="0" u="none" strike="noStrike" dirty="0">
                        <a:solidFill>
                          <a:srgbClr val="330066"/>
                        </a:solidFill>
                        <a:effectLst/>
                        <a:latin typeface="Arial"/>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lang="en-GB"/>
                    </a:p>
                  </a:txBody>
                  <a:tcPr/>
                </a:tc>
                <a:tc>
                  <a:txBody>
                    <a:bodyPr/>
                    <a:lstStyle/>
                    <a:p>
                      <a:pPr algn="ctr" fontAlgn="b"/>
                      <a:r>
                        <a:rPr lang="en-GB" sz="1600" b="0" i="0" u="none" strike="noStrike" dirty="0">
                          <a:solidFill>
                            <a:srgbClr val="330066"/>
                          </a:solidFill>
                          <a:effectLst/>
                          <a:latin typeface="Arial"/>
                        </a:rPr>
                        <a:t>Social Worker</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b"/>
                      <a:r>
                        <a:rPr lang="en-GB" sz="1600" b="0" i="0" u="none" strike="noStrike">
                          <a:solidFill>
                            <a:srgbClr val="330066"/>
                          </a:solidFill>
                          <a:effectLst/>
                          <a:latin typeface="Arial"/>
                        </a:rPr>
                        <a:t>Team Manager</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ctr" defTabSz="914400" rtl="0" eaLnBrk="1" fontAlgn="b" latinLnBrk="0" hangingPunct="1"/>
                      <a:r>
                        <a:rPr lang="en-GB" sz="1600" b="0" i="0" u="none" strike="noStrike" kern="1200" dirty="0">
                          <a:solidFill>
                            <a:srgbClr val="330066"/>
                          </a:solidFill>
                          <a:effectLst/>
                          <a:latin typeface="Arial"/>
                          <a:ea typeface="+mn-ea"/>
                          <a:cs typeface="+mn-cs"/>
                        </a:rPr>
                        <a:t>Admin</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kern="1200" dirty="0" smtClean="0">
                          <a:solidFill>
                            <a:srgbClr val="330066"/>
                          </a:solidFill>
                          <a:effectLst/>
                          <a:latin typeface="Arial"/>
                          <a:ea typeface="+mn-ea"/>
                          <a:cs typeface="+mn-cs"/>
                        </a:rPr>
                        <a:t>Foster Team social worker</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kern="1200" dirty="0" smtClean="0">
                          <a:solidFill>
                            <a:srgbClr val="330066"/>
                          </a:solidFill>
                          <a:effectLst/>
                          <a:latin typeface="Arial"/>
                          <a:ea typeface="+mn-ea"/>
                          <a:cs typeface="+mn-cs"/>
                        </a:rPr>
                        <a:t>Foster Team Manager</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600" b="0" i="0" u="none" strike="noStrike" kern="1200" dirty="0" smtClean="0">
                          <a:solidFill>
                            <a:srgbClr val="330066"/>
                          </a:solidFill>
                          <a:effectLst/>
                          <a:latin typeface="Arial"/>
                          <a:ea typeface="+mn-ea"/>
                          <a:cs typeface="+mn-cs"/>
                        </a:rPr>
                        <a:t>IRO</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Process 1</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Decide child to be LAC</a:t>
                      </a:r>
                      <a:r>
                        <a:rPr lang="en-GB" sz="1400" b="0" i="0" u="none" strike="noStrike" kern="1200" baseline="0" dirty="0" smtClean="0">
                          <a:solidFill>
                            <a:srgbClr val="330066"/>
                          </a:solidFill>
                          <a:effectLst/>
                          <a:latin typeface="Arial"/>
                          <a:ea typeface="+mn-ea"/>
                          <a:cs typeface="+mn-cs"/>
                        </a:rPr>
                        <a:t> and first placement</a:t>
                      </a:r>
                      <a:endParaRPr lang="en-GB" sz="1400" b="0" i="0" u="none" strike="noStrike" kern="1200" dirty="0" smtClean="0">
                        <a:solidFill>
                          <a:srgbClr val="330066"/>
                        </a:solidFill>
                        <a:effectLst/>
                        <a:latin typeface="Arial"/>
                        <a:ea typeface="+mn-ea"/>
                        <a:cs typeface="+mn-cs"/>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10hr 30m</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2hr</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15m</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6hr</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3hr</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Process 2</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Care planning</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4hr</a:t>
                      </a:r>
                      <a:r>
                        <a:rPr lang="en-GB" sz="1600" b="0" i="0" u="none" strike="noStrike" kern="1200" baseline="0" dirty="0" smtClean="0">
                          <a:solidFill>
                            <a:srgbClr val="320066"/>
                          </a:solidFill>
                          <a:effectLst/>
                          <a:latin typeface="Arial"/>
                          <a:ea typeface="+mn-ea"/>
                          <a:cs typeface="+mn-cs"/>
                        </a:rPr>
                        <a:t> 30m</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45m</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Process 3: per month</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Maintain placement</a:t>
                      </a:r>
                      <a:endParaRPr lang="en-GB" sz="1000" b="0" i="0" u="none" strike="noStrike" kern="1200" dirty="0" smtClean="0">
                        <a:solidFill>
                          <a:srgbClr val="330066"/>
                        </a:solidFill>
                        <a:effectLst/>
                        <a:latin typeface="Arial"/>
                        <a:ea typeface="+mn-ea"/>
                        <a:cs typeface="+mn-cs"/>
                      </a:endParaRP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8hr</a:t>
                      </a:r>
                      <a:r>
                        <a:rPr lang="en-GB" sz="1600" b="0" i="0" u="none" strike="noStrike" kern="1200" baseline="0" dirty="0" smtClean="0">
                          <a:solidFill>
                            <a:srgbClr val="320066"/>
                          </a:solidFill>
                          <a:effectLst/>
                          <a:latin typeface="Arial"/>
                          <a:ea typeface="+mn-ea"/>
                          <a:cs typeface="+mn-cs"/>
                        </a:rPr>
                        <a:t> 30m</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6hr</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6hr</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algn="r" defTabSz="914400" rtl="0" eaLnBrk="1" fontAlgn="b" latinLnBrk="0" hangingPunct="1"/>
                      <a:endParaRPr lang="en-GB" sz="1600" b="0" i="0" u="none" strike="noStrike" kern="120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r>
              <a:tr h="221298">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Process 4</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Cease looked after</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10hr 30m</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45m</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Process 5</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Subsequent Placement</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GB" sz="1600" b="0" i="0" u="none" strike="noStrike" dirty="0" smtClean="0">
                          <a:solidFill>
                            <a:srgbClr val="320066"/>
                          </a:solidFill>
                          <a:effectLst/>
                          <a:latin typeface="+mn-lt"/>
                        </a:rPr>
                        <a:t>3hr</a:t>
                      </a: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endParaRPr lang="en-GB" sz="1600" b="0" i="0" u="none" strike="noStrike" dirty="0" smtClean="0">
                        <a:solidFill>
                          <a:srgbClr val="320066"/>
                        </a:solidFill>
                        <a:effectLst/>
                        <a:latin typeface="+mn-lt"/>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GB" sz="1600" b="0" i="0" u="none" strike="noStrike" dirty="0" smtClean="0">
                          <a:solidFill>
                            <a:srgbClr val="320066"/>
                          </a:solidFill>
                          <a:effectLst/>
                          <a:latin typeface="+mn-lt"/>
                        </a:rPr>
                        <a:t>30m</a:t>
                      </a: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GB" sz="1600" b="0" i="0" u="none" strike="noStrike" dirty="0" smtClean="0">
                          <a:solidFill>
                            <a:srgbClr val="320066"/>
                          </a:solidFill>
                          <a:effectLst/>
                          <a:latin typeface="+mn-lt"/>
                        </a:rPr>
                        <a:t>3hr</a:t>
                      </a: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GB" sz="1600" b="0" i="0" u="none" strike="noStrike" dirty="0" smtClean="0">
                          <a:solidFill>
                            <a:srgbClr val="320066"/>
                          </a:solidFill>
                          <a:effectLst/>
                          <a:latin typeface="+mn-lt"/>
                        </a:rPr>
                        <a:t>1hr 30m</a:t>
                      </a: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Process 6</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LAC Review</a:t>
                      </a:r>
                    </a:p>
                  </a:txBody>
                  <a:tcPr anchor="ctr" horzOverflow="overflow">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600" b="0" i="0" u="none" strike="noStrike" kern="1200" dirty="0" smtClean="0">
                          <a:solidFill>
                            <a:srgbClr val="320066"/>
                          </a:solidFill>
                          <a:effectLst/>
                          <a:latin typeface="Arial"/>
                          <a:ea typeface="+mn-ea"/>
                          <a:cs typeface="+mn-cs"/>
                        </a:rPr>
                        <a:t>5hr 15m</a:t>
                      </a: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600" b="0" i="0" u="none" strike="noStrike" kern="1200" dirty="0" smtClean="0">
                          <a:solidFill>
                            <a:srgbClr val="320066"/>
                          </a:solidFill>
                          <a:effectLst/>
                          <a:latin typeface="Arial"/>
                          <a:ea typeface="+mn-ea"/>
                          <a:cs typeface="+mn-cs"/>
                        </a:rPr>
                        <a:t>1hr 30m</a:t>
                      </a: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600" b="0" i="0" u="none" strike="noStrike" kern="1200" dirty="0" smtClean="0">
                          <a:solidFill>
                            <a:srgbClr val="320066"/>
                          </a:solidFill>
                          <a:effectLst/>
                          <a:latin typeface="Arial"/>
                          <a:ea typeface="+mn-ea"/>
                          <a:cs typeface="+mn-cs"/>
                        </a:rPr>
                        <a:t>1hr</a:t>
                      </a: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600" b="0" i="0" u="none" strike="noStrike" kern="1200" dirty="0" smtClean="0">
                          <a:solidFill>
                            <a:srgbClr val="320066"/>
                          </a:solidFill>
                          <a:effectLst/>
                          <a:latin typeface="Arial"/>
                          <a:ea typeface="+mn-ea"/>
                          <a:cs typeface="+mn-cs"/>
                        </a:rPr>
                        <a:t>2hr</a:t>
                      </a: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lang="en-GB" sz="1600" b="0" i="0" u="none" strike="noStrike" kern="1200" dirty="0" smtClean="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lang="en-GB" sz="1600" b="0" i="0" u="none" strike="noStrike" kern="1200" dirty="0" smtClean="0">
                          <a:solidFill>
                            <a:srgbClr val="320066"/>
                          </a:solidFill>
                          <a:effectLst/>
                          <a:latin typeface="Arial"/>
                          <a:ea typeface="+mn-ea"/>
                          <a:cs typeface="+mn-cs"/>
                        </a:rPr>
                        <a:t>5hr</a:t>
                      </a:r>
                      <a:r>
                        <a:rPr lang="en-GB" sz="1600" b="0" i="0" u="none" strike="noStrike" kern="1200" baseline="0" dirty="0" smtClean="0">
                          <a:solidFill>
                            <a:srgbClr val="320066"/>
                          </a:solidFill>
                          <a:effectLst/>
                          <a:latin typeface="Arial"/>
                          <a:ea typeface="+mn-ea"/>
                          <a:cs typeface="+mn-cs"/>
                        </a:rPr>
                        <a:t> 45m</a:t>
                      </a:r>
                      <a:endParaRPr lang="en-GB" sz="1600" b="0" i="0" u="none" strike="noStrike" kern="1200" dirty="0" smtClean="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r>
              <a:tr h="221298">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  Process 7 </a:t>
                      </a:r>
                      <a:endParaRPr lang="en-GB" sz="1400" b="0" i="0" u="none" strike="noStrike" kern="1200" dirty="0">
                        <a:solidFill>
                          <a:srgbClr val="330066"/>
                        </a:solidFill>
                        <a:effectLst/>
                        <a:latin typeface="Arial"/>
                        <a:ea typeface="+mn-ea"/>
                        <a:cs typeface="+mn-cs"/>
                      </a:endParaRPr>
                    </a:p>
                  </a:txBody>
                  <a:tcPr marL="0" marR="0" marT="0"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  Legal process</a:t>
                      </a:r>
                      <a:endParaRPr lang="en-GB" sz="1400" b="0" i="0" u="none" strike="noStrike" kern="1200" dirty="0">
                        <a:solidFill>
                          <a:srgbClr val="330066"/>
                        </a:solidFill>
                        <a:effectLst/>
                        <a:latin typeface="Arial"/>
                        <a:ea typeface="+mn-ea"/>
                        <a:cs typeface="+mn-cs"/>
                      </a:endParaRPr>
                    </a:p>
                  </a:txBody>
                  <a:tcPr marL="0" marR="228600" marT="0"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GB" sz="1600" b="0" i="0" u="none" strike="noStrike" dirty="0" smtClean="0">
                          <a:solidFill>
                            <a:srgbClr val="320066"/>
                          </a:solidFill>
                          <a:effectLst/>
                          <a:latin typeface="+mn-lt"/>
                        </a:rPr>
                        <a:t>78hr</a:t>
                      </a:r>
                      <a:r>
                        <a:rPr lang="en-GB" sz="1600" b="0" i="0" u="none" strike="noStrike" baseline="0" dirty="0" smtClean="0">
                          <a:solidFill>
                            <a:srgbClr val="320066"/>
                          </a:solidFill>
                          <a:effectLst/>
                          <a:latin typeface="+mn-lt"/>
                        </a:rPr>
                        <a:t> 30m</a:t>
                      </a:r>
                      <a:endParaRPr lang="en-GB" sz="1600" b="0" i="0" u="none" strike="noStrike" dirty="0" smtClean="0">
                        <a:solidFill>
                          <a:srgbClr val="320066"/>
                        </a:solidFill>
                        <a:effectLst/>
                        <a:latin typeface="+mn-lt"/>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GB" sz="1600" b="0" i="0" u="none" strike="noStrike" dirty="0" smtClean="0">
                          <a:solidFill>
                            <a:srgbClr val="320066"/>
                          </a:solidFill>
                          <a:effectLst/>
                          <a:latin typeface="+mn-lt"/>
                        </a:rPr>
                        <a:t>24hr</a:t>
                      </a:r>
                      <a:r>
                        <a:rPr lang="en-GB" sz="1600" b="0" i="0" u="none" strike="noStrike" baseline="0" dirty="0" smtClean="0">
                          <a:solidFill>
                            <a:srgbClr val="320066"/>
                          </a:solidFill>
                          <a:effectLst/>
                          <a:latin typeface="+mn-lt"/>
                        </a:rPr>
                        <a:t> 45m</a:t>
                      </a:r>
                      <a:endParaRPr lang="en-GB" sz="1600" b="0" i="0" u="none" strike="noStrike" dirty="0" smtClean="0">
                        <a:solidFill>
                          <a:srgbClr val="320066"/>
                        </a:solidFill>
                        <a:effectLst/>
                        <a:latin typeface="+mn-lt"/>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GB" sz="1600" b="0" i="0" u="none" strike="noStrike" dirty="0" smtClean="0">
                          <a:solidFill>
                            <a:srgbClr val="320066"/>
                          </a:solidFill>
                          <a:effectLst/>
                          <a:latin typeface="+mn-lt"/>
                        </a:rPr>
                        <a:t>1hr</a:t>
                      </a: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  Process 8</a:t>
                      </a:r>
                      <a:endParaRPr lang="en-GB" sz="1400" b="0" i="0" u="none" strike="noStrike" kern="1200" dirty="0">
                        <a:solidFill>
                          <a:srgbClr val="330066"/>
                        </a:solidFill>
                        <a:effectLst/>
                        <a:latin typeface="Arial"/>
                        <a:ea typeface="+mn-ea"/>
                        <a:cs typeface="+mn-cs"/>
                      </a:endParaRPr>
                    </a:p>
                  </a:txBody>
                  <a:tcPr marL="0" marR="0" marT="0"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  Leaving care</a:t>
                      </a:r>
                      <a:endParaRPr lang="en-GB" sz="1400" b="0" i="0" u="none" strike="noStrike" kern="1200" dirty="0">
                        <a:solidFill>
                          <a:srgbClr val="330066"/>
                        </a:solidFill>
                        <a:effectLst/>
                        <a:latin typeface="Arial"/>
                        <a:ea typeface="+mn-ea"/>
                        <a:cs typeface="+mn-cs"/>
                      </a:endParaRPr>
                    </a:p>
                  </a:txBody>
                  <a:tcPr marL="0" marR="228600" marT="0"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14hr</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1hr</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  Process 8:</a:t>
                      </a:r>
                      <a:r>
                        <a:rPr lang="en-GB" sz="1400" b="0" i="0" u="none" strike="noStrike" kern="1200" baseline="0" dirty="0" smtClean="0">
                          <a:solidFill>
                            <a:srgbClr val="330066"/>
                          </a:solidFill>
                          <a:effectLst/>
                          <a:latin typeface="Arial"/>
                          <a:ea typeface="+mn-ea"/>
                          <a:cs typeface="+mn-cs"/>
                        </a:rPr>
                        <a:t> per month</a:t>
                      </a:r>
                      <a:endParaRPr lang="en-GB" sz="1400" b="0" i="0" u="none" strike="noStrike" kern="1200" dirty="0">
                        <a:solidFill>
                          <a:srgbClr val="330066"/>
                        </a:solidFill>
                        <a:effectLst/>
                        <a:latin typeface="Arial"/>
                        <a:ea typeface="+mn-ea"/>
                        <a:cs typeface="+mn-cs"/>
                      </a:endParaRPr>
                    </a:p>
                  </a:txBody>
                  <a:tcPr marL="0" marR="0" marT="0"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ct val="20000"/>
                        </a:spcBef>
                        <a:spcAft>
                          <a:spcPct val="0"/>
                        </a:spcAft>
                        <a:buClr>
                          <a:srgbClr val="B2005C"/>
                        </a:buClr>
                        <a:buSzTx/>
                        <a:buFontTx/>
                        <a:buNone/>
                        <a:tabLst/>
                      </a:pPr>
                      <a:r>
                        <a:rPr lang="en-GB" sz="1400" b="0" i="0" u="none" strike="noStrike" kern="1200" dirty="0" smtClean="0">
                          <a:solidFill>
                            <a:srgbClr val="330066"/>
                          </a:solidFill>
                          <a:effectLst/>
                          <a:latin typeface="Arial"/>
                          <a:ea typeface="+mn-ea"/>
                          <a:cs typeface="+mn-cs"/>
                        </a:rPr>
                        <a:t>  Leaving care</a:t>
                      </a:r>
                      <a:endParaRPr lang="en-GB" sz="1000" b="0" i="0" u="none" strike="noStrike" kern="1200" dirty="0">
                        <a:solidFill>
                          <a:srgbClr val="330066"/>
                        </a:solidFill>
                        <a:effectLst/>
                        <a:latin typeface="Arial"/>
                        <a:ea typeface="+mn-ea"/>
                        <a:cs typeface="+mn-cs"/>
                      </a:endParaRPr>
                    </a:p>
                  </a:txBody>
                  <a:tcPr marL="0" marR="228600" marT="0"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r>
                        <a:rPr lang="en-GB" sz="1600" b="0" i="0" u="none" strike="noStrike" kern="1200" dirty="0" smtClean="0">
                          <a:solidFill>
                            <a:srgbClr val="320066"/>
                          </a:solidFill>
                          <a:effectLst/>
                          <a:latin typeface="Arial"/>
                          <a:ea typeface="+mn-ea"/>
                          <a:cs typeface="+mn-cs"/>
                        </a:rPr>
                        <a:t>3hr</a:t>
                      </a:r>
                      <a:r>
                        <a:rPr lang="en-GB" sz="1600" b="0" i="0" u="none" strike="noStrike" kern="1200" baseline="0" dirty="0" smtClean="0">
                          <a:solidFill>
                            <a:srgbClr val="320066"/>
                          </a:solidFill>
                          <a:effectLst/>
                          <a:latin typeface="Arial"/>
                          <a:ea typeface="+mn-ea"/>
                          <a:cs typeface="+mn-cs"/>
                        </a:rPr>
                        <a:t> 54m</a:t>
                      </a:r>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marL="0" algn="r" defTabSz="914400" rtl="0" eaLnBrk="1" fontAlgn="b" latinLnBrk="0" hangingPunct="1"/>
                      <a:endParaRPr lang="en-GB" sz="1600" b="0" i="0" u="none" strike="noStrike" kern="1200" dirty="0">
                        <a:solidFill>
                          <a:srgbClr val="320066"/>
                        </a:solidFill>
                        <a:effectLst/>
                        <a:latin typeface="Arial"/>
                        <a:ea typeface="+mn-ea"/>
                        <a:cs typeface="+mn-cs"/>
                      </a:endParaRPr>
                    </a:p>
                  </a:txBody>
                  <a:tcPr marL="9525" marR="9525" marT="9525"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bl>
          </a:graphicData>
        </a:graphic>
      </p:graphicFrame>
      <p:pic>
        <p:nvPicPr>
          <p:cNvPr id="8"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7085053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Processes for Children in </a:t>
            </a:r>
            <a:r>
              <a:rPr lang="en-GB" dirty="0"/>
              <a:t>N</a:t>
            </a:r>
            <a:r>
              <a:rPr lang="en-GB" dirty="0" smtClean="0"/>
              <a:t>eed (</a:t>
            </a:r>
            <a:r>
              <a:rPr lang="en-GB" dirty="0" err="1" smtClean="0"/>
              <a:t>CiN</a:t>
            </a:r>
            <a:r>
              <a:rPr lang="en-GB" dirty="0" smtClean="0"/>
              <a:t>) &amp; Child Protection</a:t>
            </a:r>
            <a:endParaRPr lang="en-GB"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a:pPr>
            <a:r>
              <a:rPr lang="en-GB" dirty="0" smtClean="0">
                <a:solidFill>
                  <a:srgbClr val="330066"/>
                </a:solidFill>
              </a:rPr>
              <a:t>Initial contact and referral</a:t>
            </a:r>
          </a:p>
          <a:p>
            <a:pPr marL="514350" indent="-514350">
              <a:buFont typeface="+mj-lt"/>
              <a:buAutoNum type="arabicPeriod"/>
            </a:pPr>
            <a:r>
              <a:rPr lang="en-GB" dirty="0" smtClean="0">
                <a:solidFill>
                  <a:srgbClr val="330066"/>
                </a:solidFill>
              </a:rPr>
              <a:t>Assessment (single – previously initial and core)</a:t>
            </a:r>
          </a:p>
          <a:p>
            <a:pPr marL="514350" indent="-514350">
              <a:buFont typeface="+mj-lt"/>
              <a:buAutoNum type="arabicPeriod"/>
            </a:pPr>
            <a:r>
              <a:rPr lang="en-GB" dirty="0" smtClean="0">
                <a:solidFill>
                  <a:srgbClr val="330066"/>
                </a:solidFill>
              </a:rPr>
              <a:t>Ongoing support (open case)</a:t>
            </a:r>
          </a:p>
          <a:p>
            <a:pPr marL="514350" indent="-514350">
              <a:buFont typeface="+mj-lt"/>
              <a:buAutoNum type="arabicPeriod"/>
            </a:pPr>
            <a:r>
              <a:rPr lang="en-GB" dirty="0" smtClean="0">
                <a:solidFill>
                  <a:srgbClr val="330066"/>
                </a:solidFill>
              </a:rPr>
              <a:t>Close child in need case</a:t>
            </a:r>
          </a:p>
          <a:p>
            <a:pPr marL="514350" indent="-514350">
              <a:buFont typeface="+mj-lt"/>
              <a:buAutoNum type="arabicPeriod"/>
            </a:pPr>
            <a:r>
              <a:rPr lang="en-GB" dirty="0" smtClean="0">
                <a:solidFill>
                  <a:srgbClr val="330066"/>
                </a:solidFill>
              </a:rPr>
              <a:t>Section 47 enquiry</a:t>
            </a:r>
          </a:p>
          <a:p>
            <a:pPr marL="514350" indent="-514350">
              <a:buFont typeface="+mj-lt"/>
              <a:buAutoNum type="arabicPeriod"/>
            </a:pPr>
            <a:r>
              <a:rPr lang="en-GB" dirty="0" smtClean="0">
                <a:solidFill>
                  <a:srgbClr val="330066"/>
                </a:solidFill>
              </a:rPr>
              <a:t>Planning and review</a:t>
            </a:r>
          </a:p>
          <a:p>
            <a:pPr marL="914400" lvl="1" indent="-514350">
              <a:buFont typeface="+mj-lt"/>
              <a:buAutoNum type="alphaLcParenR"/>
            </a:pPr>
            <a:r>
              <a:rPr lang="en-GB" dirty="0" smtClean="0">
                <a:solidFill>
                  <a:srgbClr val="330066"/>
                </a:solidFill>
              </a:rPr>
              <a:t>Child in need review</a:t>
            </a:r>
          </a:p>
          <a:p>
            <a:pPr marL="914400" lvl="1" indent="-514350">
              <a:buFont typeface="+mj-lt"/>
              <a:buAutoNum type="alphaLcParenR"/>
            </a:pPr>
            <a:r>
              <a:rPr lang="en-GB" dirty="0" smtClean="0">
                <a:solidFill>
                  <a:srgbClr val="330066"/>
                </a:solidFill>
              </a:rPr>
              <a:t>Child protection conference</a:t>
            </a:r>
          </a:p>
          <a:p>
            <a:pPr marL="514350" indent="-514350">
              <a:buFont typeface="+mj-lt"/>
              <a:buAutoNum type="arabicPeriod"/>
            </a:pPr>
            <a:r>
              <a:rPr lang="en-GB" dirty="0" smtClean="0">
                <a:solidFill>
                  <a:srgbClr val="330066"/>
                </a:solidFill>
              </a:rPr>
              <a:t>Public Law Outline</a:t>
            </a:r>
            <a:endParaRPr lang="en-GB" dirty="0">
              <a:solidFill>
                <a:srgbClr val="330066"/>
              </a:solidFill>
            </a:endParaRPr>
          </a:p>
        </p:txBody>
      </p:sp>
      <p:sp>
        <p:nvSpPr>
          <p:cNvPr id="6" name="Slide Number Placeholder 5"/>
          <p:cNvSpPr>
            <a:spLocks noGrp="1"/>
          </p:cNvSpPr>
          <p:nvPr>
            <p:ph type="sldNum" sz="quarter" idx="12"/>
          </p:nvPr>
        </p:nvSpPr>
        <p:spPr/>
        <p:txBody>
          <a:bodyPr/>
          <a:lstStyle/>
          <a:p>
            <a:fld id="{0097383A-60EC-4720-B4F7-3F8B7072D89A}" type="slidenum">
              <a:rPr lang="en-GB" smtClean="0"/>
              <a:t>27</a:t>
            </a:fld>
            <a:endParaRPr lang="en-GB"/>
          </a:p>
        </p:txBody>
      </p:sp>
      <p:pic>
        <p:nvPicPr>
          <p:cNvPr id="4" name="Picture 1" descr="RiP_core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535509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
        <p:nvSpPr>
          <p:cNvPr id="4" name="Slide Number Placeholder 3"/>
          <p:cNvSpPr>
            <a:spLocks noGrp="1"/>
          </p:cNvSpPr>
          <p:nvPr>
            <p:ph type="sldNum" sz="quarter" idx="12"/>
          </p:nvPr>
        </p:nvSpPr>
        <p:spPr/>
        <p:txBody>
          <a:bodyPr/>
          <a:lstStyle/>
          <a:p>
            <a:fld id="{0097383A-60EC-4720-B4F7-3F8B7072D89A}" type="slidenum">
              <a:rPr lang="en-GB" smtClean="0"/>
              <a:t>28</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026792219"/>
              </p:ext>
            </p:extLst>
          </p:nvPr>
        </p:nvGraphicFramePr>
        <p:xfrm>
          <a:off x="395536" y="123478"/>
          <a:ext cx="8424936" cy="4259344"/>
        </p:xfrm>
        <a:graphic>
          <a:graphicData uri="http://schemas.openxmlformats.org/drawingml/2006/table">
            <a:tbl>
              <a:tblPr/>
              <a:tblGrid>
                <a:gridCol w="2160240"/>
                <a:gridCol w="3744416"/>
                <a:gridCol w="936104"/>
                <a:gridCol w="936104"/>
                <a:gridCol w="648072"/>
              </a:tblGrid>
              <a:tr h="731284">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600" b="1" i="1" u="none" strike="noStrike" dirty="0" smtClean="0">
                          <a:solidFill>
                            <a:srgbClr val="330066"/>
                          </a:solidFill>
                          <a:effectLst/>
                          <a:latin typeface="+mn-lt"/>
                        </a:rPr>
                        <a:t>Child in Need case: standard case</a:t>
                      </a:r>
                    </a:p>
                    <a:p>
                      <a:pPr marL="0" marR="0" indent="0" algn="l" defTabSz="914400" rtl="0" eaLnBrk="1" fontAlgn="b" latinLnBrk="0" hangingPunct="1">
                        <a:lnSpc>
                          <a:spcPct val="100000"/>
                        </a:lnSpc>
                        <a:spcBef>
                          <a:spcPts val="0"/>
                        </a:spcBef>
                        <a:spcAft>
                          <a:spcPts val="0"/>
                        </a:spcAft>
                        <a:buClrTx/>
                        <a:buSzTx/>
                        <a:buFontTx/>
                        <a:buNone/>
                        <a:tabLst/>
                        <a:defRPr/>
                      </a:pPr>
                      <a:r>
                        <a:rPr lang="en-GB" sz="1600" b="1" i="1" u="none" strike="noStrike" dirty="0" smtClean="0">
                          <a:solidFill>
                            <a:srgbClr val="330066"/>
                          </a:solidFill>
                          <a:effectLst/>
                          <a:latin typeface="+mn-lt"/>
                        </a:rPr>
                        <a:t>(2007-14 research)</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lang="en-GB"/>
                    </a:p>
                  </a:txBody>
                  <a:tcPr/>
                </a:tc>
                <a:tc>
                  <a:txBody>
                    <a:bodyPr/>
                    <a:lstStyle/>
                    <a:p>
                      <a:pPr algn="ctr" fontAlgn="b"/>
                      <a:r>
                        <a:rPr lang="en-GB" sz="1600" b="0" i="0" u="none" strike="noStrike" dirty="0">
                          <a:solidFill>
                            <a:srgbClr val="330066"/>
                          </a:solidFill>
                          <a:effectLst/>
                          <a:latin typeface="Arial"/>
                        </a:rPr>
                        <a:t>Social Worker</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b"/>
                      <a:r>
                        <a:rPr lang="en-GB" sz="1600" b="0" i="0" u="none" strike="noStrike" dirty="0">
                          <a:solidFill>
                            <a:srgbClr val="330066"/>
                          </a:solidFill>
                          <a:effectLst/>
                          <a:latin typeface="Arial"/>
                        </a:rPr>
                        <a:t>Team Manager</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b"/>
                      <a:r>
                        <a:rPr lang="en-GB" sz="1600" b="0" i="0" u="none" strike="noStrike" dirty="0">
                          <a:solidFill>
                            <a:srgbClr val="330066"/>
                          </a:solidFill>
                          <a:effectLst/>
                          <a:latin typeface="Arial"/>
                        </a:rPr>
                        <a:t>Admin</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1</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Initial contact </a:t>
                      </a:r>
                      <a:r>
                        <a:rPr lang="en-GB" sz="1600" b="0" i="0" u="none" strike="noStrike" dirty="0" smtClean="0">
                          <a:solidFill>
                            <a:srgbClr val="330066"/>
                          </a:solidFill>
                          <a:effectLst/>
                          <a:latin typeface="Arial"/>
                        </a:rPr>
                        <a:t>&amp; referral</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5hr 53m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47524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1: Variation</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Initial contact </a:t>
                      </a:r>
                      <a:r>
                        <a:rPr lang="en-GB" sz="1600" b="0" i="0" u="none" strike="noStrike" dirty="0" smtClean="0">
                          <a:solidFill>
                            <a:srgbClr val="330066"/>
                          </a:solidFill>
                          <a:effectLst/>
                          <a:latin typeface="Arial"/>
                        </a:rPr>
                        <a:t>&amp; referral</a:t>
                      </a:r>
                      <a:r>
                        <a:rPr lang="en-GB" sz="1600" b="0" i="0" u="none" strike="noStrike" dirty="0">
                          <a:solidFill>
                            <a:srgbClr val="330066"/>
                          </a:solidFill>
                          <a:effectLst/>
                          <a:latin typeface="Arial"/>
                        </a:rPr>
                        <a:t>: no further action</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6hr</a:t>
                      </a:r>
                      <a:r>
                        <a:rPr lang="en-GB" sz="1600" b="0" i="0" u="none" strike="noStrike" baseline="0" dirty="0" smtClean="0">
                          <a:solidFill>
                            <a:srgbClr val="330066"/>
                          </a:solidFill>
                          <a:effectLst/>
                          <a:latin typeface="Arial"/>
                        </a:rPr>
                        <a:t> 38m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2</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l" fontAlgn="b"/>
                      <a:r>
                        <a:rPr lang="en-GB" sz="1600" b="0" i="0" u="none" strike="noStrike" dirty="0">
                          <a:solidFill>
                            <a:srgbClr val="330066"/>
                          </a:solidFill>
                          <a:effectLst/>
                          <a:latin typeface="Arial"/>
                        </a:rPr>
                        <a:t>Initial Assessment</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r" fontAlgn="b"/>
                      <a:r>
                        <a:rPr lang="en-GB" sz="1600" b="0" i="0" u="none" strike="noStrike" dirty="0" smtClean="0">
                          <a:solidFill>
                            <a:srgbClr val="330066"/>
                          </a:solidFill>
                          <a:effectLst/>
                          <a:latin typeface="Arial"/>
                        </a:rPr>
                        <a:t>8hr</a:t>
                      </a:r>
                      <a:r>
                        <a:rPr lang="en-GB" sz="1600" b="0" i="0" u="none" strike="noStrike" baseline="0" dirty="0" smtClean="0">
                          <a:solidFill>
                            <a:srgbClr val="330066"/>
                          </a:solidFill>
                          <a:effectLst/>
                          <a:latin typeface="Arial"/>
                        </a:rPr>
                        <a:t> 16m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r" fontAlgn="b"/>
                      <a:r>
                        <a:rPr lang="en-GB" sz="1600" b="0" i="0" u="none" strike="noStrike" dirty="0" smtClean="0">
                          <a:solidFill>
                            <a:srgbClr val="330066"/>
                          </a:solidFill>
                          <a:effectLst/>
                          <a:latin typeface="Arial"/>
                        </a:rPr>
                        <a:t>49m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3</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Ongoing provision (per month)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2hr 56m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53m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4</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Close case</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3hr 40m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2hr</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1hr</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5</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l" fontAlgn="b"/>
                      <a:r>
                        <a:rPr lang="en-GB" sz="1600" b="0" i="0" u="none" strike="noStrike" dirty="0">
                          <a:solidFill>
                            <a:srgbClr val="330066"/>
                          </a:solidFill>
                          <a:effectLst/>
                          <a:latin typeface="Arial"/>
                        </a:rPr>
                        <a:t>Core Assessment</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r" fontAlgn="b"/>
                      <a:r>
                        <a:rPr lang="en-GB" sz="1600" b="0" i="0" u="none" strike="noStrike" dirty="0" smtClean="0">
                          <a:solidFill>
                            <a:srgbClr val="330066"/>
                          </a:solidFill>
                          <a:effectLst/>
                          <a:latin typeface="Arial"/>
                        </a:rPr>
                        <a:t>17hr</a:t>
                      </a:r>
                      <a:r>
                        <a:rPr lang="en-GB" sz="1600" b="0" i="0" u="none" strike="noStrike" baseline="0" dirty="0" smtClean="0">
                          <a:solidFill>
                            <a:srgbClr val="330066"/>
                          </a:solidFill>
                          <a:effectLst/>
                          <a:latin typeface="Arial"/>
                        </a:rPr>
                        <a:t> 52m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r" fontAlgn="b"/>
                      <a:r>
                        <a:rPr lang="en-GB" sz="1600" b="0" i="0" u="none" strike="noStrike" dirty="0" smtClean="0">
                          <a:solidFill>
                            <a:srgbClr val="330066"/>
                          </a:solidFill>
                          <a:effectLst/>
                          <a:latin typeface="Arial"/>
                        </a:rPr>
                        <a:t>2hr</a:t>
                      </a:r>
                      <a:r>
                        <a:rPr lang="en-GB" sz="1600" b="0" i="0" u="none" strike="noStrike" baseline="0" dirty="0" smtClean="0">
                          <a:solidFill>
                            <a:srgbClr val="330066"/>
                          </a:solidFill>
                          <a:effectLst/>
                          <a:latin typeface="Arial"/>
                        </a:rPr>
                        <a:t> 3m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6</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Planning </a:t>
                      </a:r>
                      <a:r>
                        <a:rPr lang="en-GB" sz="1600" b="0" i="0" u="none" strike="noStrike" dirty="0" smtClean="0">
                          <a:solidFill>
                            <a:srgbClr val="330066"/>
                          </a:solidFill>
                          <a:effectLst/>
                          <a:latin typeface="Arial"/>
                        </a:rPr>
                        <a:t>&amp; Review</a:t>
                      </a:r>
                      <a:r>
                        <a:rPr lang="en-GB" sz="1600" b="0" i="0" u="none" strike="noStrike" dirty="0">
                          <a:solidFill>
                            <a:srgbClr val="330066"/>
                          </a:solidFill>
                          <a:effectLst/>
                          <a:latin typeface="Arial"/>
                        </a:rPr>
                        <a:t>: </a:t>
                      </a:r>
                      <a:r>
                        <a:rPr lang="en-GB" sz="1600" b="0" i="0" u="none" strike="noStrike" dirty="0" err="1">
                          <a:solidFill>
                            <a:srgbClr val="330066"/>
                          </a:solidFill>
                          <a:effectLst/>
                          <a:latin typeface="Arial"/>
                        </a:rPr>
                        <a:t>CiN</a:t>
                      </a:r>
                      <a:r>
                        <a:rPr lang="en-GB" sz="1600" b="0" i="0" u="none" strike="noStrike" dirty="0">
                          <a:solidFill>
                            <a:srgbClr val="330066"/>
                          </a:solidFill>
                          <a:effectLst/>
                          <a:latin typeface="Arial"/>
                        </a:rPr>
                        <a:t>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7hr</a:t>
                      </a:r>
                      <a:r>
                        <a:rPr lang="en-GB" sz="1600" b="0" i="0" u="none" strike="noStrike" baseline="0" dirty="0" smtClean="0">
                          <a:solidFill>
                            <a:srgbClr val="330066"/>
                          </a:solidFill>
                          <a:effectLst/>
                          <a:latin typeface="Arial"/>
                        </a:rPr>
                        <a:t> 38m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47524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6: Variation</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Planning </a:t>
                      </a:r>
                      <a:r>
                        <a:rPr lang="en-GB" sz="1600" b="0" i="0" u="none" strike="noStrike" dirty="0" smtClean="0">
                          <a:solidFill>
                            <a:srgbClr val="330066"/>
                          </a:solidFill>
                          <a:effectLst/>
                          <a:latin typeface="Arial"/>
                        </a:rPr>
                        <a:t>&amp; Review</a:t>
                      </a:r>
                      <a:r>
                        <a:rPr lang="en-GB" sz="1600" b="0" i="0" u="none" strike="noStrike" dirty="0">
                          <a:solidFill>
                            <a:srgbClr val="330066"/>
                          </a:solidFill>
                          <a:effectLst/>
                          <a:latin typeface="Arial"/>
                        </a:rPr>
                        <a:t>: CP</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10hr</a:t>
                      </a:r>
                      <a:r>
                        <a:rPr lang="en-GB" sz="1600" b="0" i="0" u="none" strike="noStrike" baseline="0" dirty="0" smtClean="0">
                          <a:solidFill>
                            <a:srgbClr val="330066"/>
                          </a:solidFill>
                          <a:effectLst/>
                          <a:latin typeface="Arial"/>
                        </a:rPr>
                        <a:t> 54m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4hr</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7</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Section 47 enquiry</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15hr</a:t>
                      </a:r>
                      <a:r>
                        <a:rPr lang="en-GB" sz="1600" b="0" i="0" u="none" strike="noStrike" baseline="0" dirty="0" smtClean="0">
                          <a:solidFill>
                            <a:srgbClr val="330066"/>
                          </a:solidFill>
                          <a:effectLst/>
                          <a:latin typeface="Arial"/>
                        </a:rPr>
                        <a:t> 44m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1hr</a:t>
                      </a:r>
                      <a:r>
                        <a:rPr lang="en-GB" sz="1600" b="0" i="0" u="none" strike="noStrike" baseline="0" dirty="0" smtClean="0">
                          <a:solidFill>
                            <a:srgbClr val="330066"/>
                          </a:solidFill>
                          <a:effectLst/>
                          <a:latin typeface="Arial"/>
                        </a:rPr>
                        <a:t> 40m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7</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Section 47 enquiry: Strat meeting</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21hr</a:t>
                      </a:r>
                      <a:r>
                        <a:rPr lang="en-GB" sz="1600" b="0" i="0" u="none" strike="noStrike" baseline="0" dirty="0" smtClean="0">
                          <a:solidFill>
                            <a:srgbClr val="330066"/>
                          </a:solidFill>
                          <a:effectLst/>
                          <a:latin typeface="Arial"/>
                        </a:rPr>
                        <a:t> 9m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1hr 40m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7</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Section 47 enquiry: ABE</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22hr</a:t>
                      </a:r>
                      <a:r>
                        <a:rPr lang="en-GB" sz="1600" b="0" i="0" u="none" strike="noStrike" baseline="0" dirty="0" smtClean="0">
                          <a:solidFill>
                            <a:srgbClr val="330066"/>
                          </a:solidFill>
                          <a:effectLst/>
                          <a:latin typeface="Arial"/>
                        </a:rPr>
                        <a:t> 38m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6hr</a:t>
                      </a:r>
                      <a:r>
                        <a:rPr lang="en-GB" sz="1600" b="0" i="0" u="none" strike="noStrike" baseline="0" dirty="0" smtClean="0">
                          <a:solidFill>
                            <a:srgbClr val="330066"/>
                          </a:solidFill>
                          <a:effectLst/>
                          <a:latin typeface="Arial"/>
                        </a:rPr>
                        <a:t> </a:t>
                      </a:r>
                      <a:r>
                        <a:rPr lang="en-GB" sz="1600" b="0" i="0" u="none" strike="noStrike" dirty="0" smtClean="0">
                          <a:solidFill>
                            <a:srgbClr val="330066"/>
                          </a:solidFill>
                          <a:effectLst/>
                          <a:latin typeface="Arial"/>
                        </a:rPr>
                        <a:t>37m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42173">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8</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smtClean="0">
                          <a:solidFill>
                            <a:srgbClr val="330066"/>
                          </a:solidFill>
                          <a:effectLst/>
                          <a:latin typeface="Arial"/>
                        </a:rPr>
                        <a:t>Public </a:t>
                      </a:r>
                      <a:r>
                        <a:rPr lang="en-GB" sz="1600" b="0" i="0" u="none" strike="noStrike" dirty="0">
                          <a:solidFill>
                            <a:srgbClr val="330066"/>
                          </a:solidFill>
                          <a:effectLst/>
                          <a:latin typeface="Arial"/>
                        </a:rPr>
                        <a:t>law outline</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35hr</a:t>
                      </a:r>
                      <a:r>
                        <a:rPr lang="en-GB" sz="1600" b="0" i="0" u="none" strike="noStrike" baseline="0" dirty="0" smtClean="0">
                          <a:solidFill>
                            <a:srgbClr val="330066"/>
                          </a:solidFill>
                          <a:effectLst/>
                          <a:latin typeface="Arial"/>
                        </a:rPr>
                        <a:t> 21m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32hr 50m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1hr</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6831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Adaptation to </a:t>
            </a:r>
            <a:r>
              <a:rPr lang="en-GB" dirty="0" err="1" smtClean="0"/>
              <a:t>CiN</a:t>
            </a:r>
            <a:r>
              <a:rPr lang="en-GB" dirty="0" smtClean="0"/>
              <a:t> Process</a:t>
            </a:r>
            <a:endParaRPr lang="en-GB" dirty="0"/>
          </a:p>
        </p:txBody>
      </p:sp>
      <p:sp>
        <p:nvSpPr>
          <p:cNvPr id="3" name="Content Placeholder 2"/>
          <p:cNvSpPr>
            <a:spLocks noGrp="1"/>
          </p:cNvSpPr>
          <p:nvPr>
            <p:ph idx="1"/>
          </p:nvPr>
        </p:nvSpPr>
        <p:spPr/>
        <p:txBody>
          <a:bodyPr/>
          <a:lstStyle/>
          <a:p>
            <a:r>
              <a:rPr lang="en-GB" dirty="0" smtClean="0">
                <a:solidFill>
                  <a:srgbClr val="330066"/>
                </a:solidFill>
              </a:rPr>
              <a:t>Process 2: Initial assessment &amp; Process 5: Core assessment are now:</a:t>
            </a:r>
          </a:p>
          <a:p>
            <a:pPr lvl="1"/>
            <a:r>
              <a:rPr lang="en-GB" sz="3600" dirty="0" smtClean="0">
                <a:solidFill>
                  <a:srgbClr val="330066"/>
                </a:solidFill>
              </a:rPr>
              <a:t>Single assessment</a:t>
            </a:r>
          </a:p>
          <a:p>
            <a:pPr lvl="2"/>
            <a:r>
              <a:rPr lang="en-GB" sz="3200" dirty="0" smtClean="0">
                <a:solidFill>
                  <a:srgbClr val="330066"/>
                </a:solidFill>
              </a:rPr>
              <a:t>Activity change</a:t>
            </a:r>
          </a:p>
          <a:p>
            <a:pPr lvl="2"/>
            <a:r>
              <a:rPr lang="en-GB" sz="3200" dirty="0" smtClean="0">
                <a:solidFill>
                  <a:srgbClr val="330066"/>
                </a:solidFill>
              </a:rPr>
              <a:t>Time use change</a:t>
            </a:r>
          </a:p>
        </p:txBody>
      </p:sp>
      <p:sp>
        <p:nvSpPr>
          <p:cNvPr id="4" name="Slide Number Placeholder 3"/>
          <p:cNvSpPr>
            <a:spLocks noGrp="1"/>
          </p:cNvSpPr>
          <p:nvPr>
            <p:ph type="sldNum" sz="quarter" idx="12"/>
          </p:nvPr>
        </p:nvSpPr>
        <p:spPr/>
        <p:txBody>
          <a:bodyPr/>
          <a:lstStyle/>
          <a:p>
            <a:fld id="{0097383A-60EC-4720-B4F7-3F8B7072D89A}" type="slidenum">
              <a:rPr lang="en-GB" smtClean="0"/>
              <a:t>29</a:t>
            </a:fld>
            <a:endParaRPr lang="en-GB"/>
          </a:p>
        </p:txBody>
      </p:sp>
      <p:pic>
        <p:nvPicPr>
          <p:cNvPr id="5" name="Picture 1" descr="RiP_core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69984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7494"/>
            <a:ext cx="8229600" cy="857250"/>
          </a:xfrm>
        </p:spPr>
        <p:txBody>
          <a:bodyPr/>
          <a:lstStyle/>
          <a:p>
            <a:r>
              <a:rPr lang="en-GB" dirty="0"/>
              <a:t>Common Development Themes</a:t>
            </a:r>
          </a:p>
        </p:txBody>
      </p:sp>
      <p:sp>
        <p:nvSpPr>
          <p:cNvPr id="3" name="Content Placeholder 2"/>
          <p:cNvSpPr>
            <a:spLocks noGrp="1"/>
          </p:cNvSpPr>
          <p:nvPr>
            <p:ph idx="1"/>
          </p:nvPr>
        </p:nvSpPr>
        <p:spPr/>
        <p:txBody>
          <a:bodyPr>
            <a:normAutofit/>
          </a:bodyPr>
          <a:lstStyle/>
          <a:p>
            <a:pPr marL="0" indent="0">
              <a:buNone/>
            </a:pPr>
            <a:r>
              <a:rPr lang="en-GB" b="1" u="sng" dirty="0" smtClean="0">
                <a:solidFill>
                  <a:srgbClr val="320066"/>
                </a:solidFill>
              </a:rPr>
              <a:t>Additional data indicators</a:t>
            </a:r>
          </a:p>
          <a:p>
            <a:r>
              <a:rPr lang="en-GB" dirty="0" smtClean="0">
                <a:solidFill>
                  <a:srgbClr val="320066"/>
                </a:solidFill>
              </a:rPr>
              <a:t>Deprivation</a:t>
            </a:r>
          </a:p>
          <a:p>
            <a:pPr lvl="1"/>
            <a:r>
              <a:rPr lang="en-GB" dirty="0" smtClean="0">
                <a:solidFill>
                  <a:srgbClr val="320066"/>
                </a:solidFill>
              </a:rPr>
              <a:t>How is this measured/ recorded in the LA?</a:t>
            </a:r>
          </a:p>
          <a:p>
            <a:r>
              <a:rPr lang="en-GB" dirty="0" smtClean="0">
                <a:solidFill>
                  <a:srgbClr val="320066"/>
                </a:solidFill>
              </a:rPr>
              <a:t>Pupil Referral Unit registration</a:t>
            </a:r>
            <a:endParaRPr lang="en-GB" dirty="0">
              <a:solidFill>
                <a:srgbClr val="320066"/>
              </a:solidFill>
            </a:endParaRPr>
          </a:p>
          <a:p>
            <a:r>
              <a:rPr lang="en-GB" dirty="0">
                <a:solidFill>
                  <a:srgbClr val="320066"/>
                </a:solidFill>
              </a:rPr>
              <a:t>School </a:t>
            </a:r>
            <a:r>
              <a:rPr lang="en-GB" dirty="0" smtClean="0">
                <a:solidFill>
                  <a:srgbClr val="320066"/>
                </a:solidFill>
              </a:rPr>
              <a:t>moves (within the LA)</a:t>
            </a:r>
          </a:p>
          <a:p>
            <a:r>
              <a:rPr lang="en-GB" dirty="0" smtClean="0">
                <a:solidFill>
                  <a:srgbClr val="320066"/>
                </a:solidFill>
              </a:rPr>
              <a:t>School attendance/absenteeism</a:t>
            </a:r>
            <a:endParaRPr lang="en-GB" dirty="0">
              <a:solidFill>
                <a:srgbClr val="32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3</a:t>
            </a:fld>
            <a:endParaRPr lang="en-GB"/>
          </a:p>
        </p:txBody>
      </p:sp>
      <p:pic>
        <p:nvPicPr>
          <p:cNvPr id="5" name="Picture 1" descr="RiP_core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28661563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097383A-60EC-4720-B4F7-3F8B7072D89A}" type="slidenum">
              <a:rPr lang="en-GB" smtClean="0"/>
              <a:t>30</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525970021"/>
              </p:ext>
            </p:extLst>
          </p:nvPr>
        </p:nvGraphicFramePr>
        <p:xfrm>
          <a:off x="395536" y="418693"/>
          <a:ext cx="8352929" cy="3265170"/>
        </p:xfrm>
        <a:graphic>
          <a:graphicData uri="http://schemas.openxmlformats.org/drawingml/2006/table">
            <a:tbl>
              <a:tblPr/>
              <a:tblGrid>
                <a:gridCol w="2160240"/>
                <a:gridCol w="3240360"/>
                <a:gridCol w="1152128"/>
                <a:gridCol w="1080120"/>
                <a:gridCol w="720081"/>
              </a:tblGrid>
              <a:tr h="435170">
                <a:tc gridSpan="2">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GB" sz="1600" b="1" i="1" u="none" strike="noStrike" dirty="0" smtClean="0">
                          <a:solidFill>
                            <a:srgbClr val="330066"/>
                          </a:solidFill>
                          <a:effectLst/>
                          <a:latin typeface="+mn-lt"/>
                        </a:rPr>
                        <a:t>Example of proposed changes</a:t>
                      </a:r>
                    </a:p>
                    <a:p>
                      <a:pPr algn="l" fontAlgn="b"/>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lang="en-GB"/>
                    </a:p>
                  </a:txBody>
                  <a:tcPr/>
                </a:tc>
                <a:tc>
                  <a:txBody>
                    <a:bodyPr/>
                    <a:lstStyle/>
                    <a:p>
                      <a:pPr algn="ctr" fontAlgn="b"/>
                      <a:r>
                        <a:rPr lang="en-GB" sz="1600" b="0" i="0" u="none" strike="noStrike" dirty="0">
                          <a:solidFill>
                            <a:srgbClr val="330066"/>
                          </a:solidFill>
                          <a:effectLst/>
                          <a:latin typeface="Arial"/>
                        </a:rPr>
                        <a:t>Social Worker</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b"/>
                      <a:r>
                        <a:rPr lang="en-GB" sz="1600" b="0" i="0" u="none" strike="noStrike">
                          <a:solidFill>
                            <a:srgbClr val="330066"/>
                          </a:solidFill>
                          <a:effectLst/>
                          <a:latin typeface="Arial"/>
                        </a:rPr>
                        <a:t>Team Manager</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ctr" fontAlgn="b"/>
                      <a:r>
                        <a:rPr lang="en-GB" sz="1600" b="0" i="0" u="none" strike="noStrike">
                          <a:solidFill>
                            <a:srgbClr val="330066"/>
                          </a:solidFill>
                          <a:effectLst/>
                          <a:latin typeface="Arial"/>
                        </a:rPr>
                        <a:t>Admin</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1</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Initial contact </a:t>
                      </a:r>
                      <a:r>
                        <a:rPr lang="en-GB" sz="1600" b="0" i="0" u="none" strike="noStrike" dirty="0" smtClean="0">
                          <a:solidFill>
                            <a:srgbClr val="330066"/>
                          </a:solidFill>
                          <a:effectLst/>
                          <a:latin typeface="Arial"/>
                        </a:rPr>
                        <a:t>&amp; referral</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5hr 53m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1: Variation</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Initial contact </a:t>
                      </a:r>
                      <a:r>
                        <a:rPr lang="en-GB" sz="1600" b="0" i="0" u="none" strike="noStrike" dirty="0" smtClean="0">
                          <a:solidFill>
                            <a:srgbClr val="330066"/>
                          </a:solidFill>
                          <a:effectLst/>
                          <a:latin typeface="Arial"/>
                        </a:rPr>
                        <a:t>&amp; referral</a:t>
                      </a:r>
                      <a:r>
                        <a:rPr lang="en-GB" sz="1600" b="0" i="0" u="none" strike="noStrike" dirty="0">
                          <a:solidFill>
                            <a:srgbClr val="330066"/>
                          </a:solidFill>
                          <a:effectLst/>
                          <a:latin typeface="Arial"/>
                        </a:rPr>
                        <a:t>: no further action</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6hr</a:t>
                      </a:r>
                      <a:r>
                        <a:rPr lang="en-GB" sz="1600" b="0" i="0" u="none" strike="noStrike" baseline="0" dirty="0" smtClean="0">
                          <a:solidFill>
                            <a:srgbClr val="330066"/>
                          </a:solidFill>
                          <a:effectLst/>
                          <a:latin typeface="Arial"/>
                        </a:rPr>
                        <a:t> 38m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2</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l" fontAlgn="b"/>
                      <a:r>
                        <a:rPr lang="en-GB" sz="1600" b="0" i="0" u="none" strike="noStrike" dirty="0" smtClean="0">
                          <a:solidFill>
                            <a:srgbClr val="330066"/>
                          </a:solidFill>
                          <a:effectLst/>
                          <a:latin typeface="Arial"/>
                        </a:rPr>
                        <a:t>Single Assessment</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B7DEE8"/>
                    </a:solidFill>
                  </a:tcPr>
                </a:tc>
                <a:tc>
                  <a:txBody>
                    <a:bodyPr/>
                    <a:lstStyle/>
                    <a:p>
                      <a:pPr algn="r" rtl="0" fontAlgn="b"/>
                      <a:r>
                        <a:rPr lang="en-GB" sz="1600" b="0" i="1" u="none" strike="noStrike" dirty="0" smtClean="0">
                          <a:solidFill>
                            <a:srgbClr val="330066"/>
                          </a:solidFill>
                          <a:effectLst/>
                          <a:latin typeface="Arial"/>
                        </a:rPr>
                        <a:t>15hr 30m</a:t>
                      </a:r>
                      <a:endParaRPr lang="en-GB" sz="1600" b="0" i="1"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FF00"/>
                    </a:solidFill>
                  </a:tcPr>
                </a:tc>
                <a:tc>
                  <a:txBody>
                    <a:bodyPr/>
                    <a:lstStyle/>
                    <a:p>
                      <a:pPr algn="r" rtl="0" fontAlgn="b"/>
                      <a:r>
                        <a:rPr lang="en-GB" sz="1600" b="0" i="1" u="none" strike="noStrike" dirty="0" smtClean="0">
                          <a:solidFill>
                            <a:srgbClr val="330066"/>
                          </a:solidFill>
                          <a:effectLst/>
                          <a:latin typeface="Arial"/>
                        </a:rPr>
                        <a:t>1 hr 30m</a:t>
                      </a:r>
                      <a:endParaRPr lang="en-GB" sz="1600" b="0" i="1"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FF00"/>
                    </a:solidFill>
                  </a:tcPr>
                </a:tc>
                <a:tc>
                  <a:txBody>
                    <a:bodyPr/>
                    <a:lstStyle/>
                    <a:p>
                      <a:pPr algn="r" rtl="0" fontAlgn="b"/>
                      <a:r>
                        <a:rPr lang="en-GB" sz="1600" b="0" i="1" u="none" strike="noStrike" dirty="0" smtClean="0">
                          <a:solidFill>
                            <a:srgbClr val="330066"/>
                          </a:solidFill>
                          <a:effectLst/>
                          <a:latin typeface="Arial"/>
                        </a:rPr>
                        <a:t>45m</a:t>
                      </a:r>
                      <a:endParaRPr lang="en-GB" sz="1600" b="0" i="1"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FF00"/>
                    </a:solidFill>
                  </a:tcPr>
                </a:tc>
              </a:tr>
              <a:tr h="221298">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3</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Ongoing provision (per month)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2hr 56m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53m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4</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Close case</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3hr 40m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2hr</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1hr</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5</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b"/>
                      <a:r>
                        <a:rPr lang="en-GB" sz="1600" b="0" i="0" u="none" strike="noStrike" dirty="0">
                          <a:solidFill>
                            <a:srgbClr val="330066"/>
                          </a:solidFill>
                          <a:effectLst/>
                          <a:latin typeface="Arial"/>
                        </a:rPr>
                        <a:t>Section 47 enquiry</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r" fontAlgn="b"/>
                      <a:r>
                        <a:rPr lang="en-GB" sz="1600" b="0" i="0" u="none" strike="noStrike" dirty="0" smtClean="0">
                          <a:solidFill>
                            <a:srgbClr val="330066"/>
                          </a:solidFill>
                          <a:effectLst/>
                          <a:latin typeface="Arial"/>
                        </a:rPr>
                        <a:t>15hr</a:t>
                      </a:r>
                      <a:r>
                        <a:rPr lang="en-GB" sz="1600" b="0" i="0" u="none" strike="noStrike" baseline="0" dirty="0" smtClean="0">
                          <a:solidFill>
                            <a:srgbClr val="330066"/>
                          </a:solidFill>
                          <a:effectLst/>
                          <a:latin typeface="Arial"/>
                        </a:rPr>
                        <a:t> 44m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r" fontAlgn="b"/>
                      <a:r>
                        <a:rPr lang="en-GB" sz="1600" b="0" i="0" u="none" strike="noStrike" dirty="0" smtClean="0">
                          <a:solidFill>
                            <a:srgbClr val="330066"/>
                          </a:solidFill>
                          <a:effectLst/>
                          <a:latin typeface="Arial"/>
                        </a:rPr>
                        <a:t>1hr</a:t>
                      </a:r>
                      <a:r>
                        <a:rPr lang="en-GB" sz="1600" b="0" i="0" u="none" strike="noStrike" baseline="0" dirty="0" smtClean="0">
                          <a:solidFill>
                            <a:srgbClr val="330066"/>
                          </a:solidFill>
                          <a:effectLst/>
                          <a:latin typeface="Arial"/>
                        </a:rPr>
                        <a:t> 40m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r>
              <a:tr h="221298">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6</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Planning </a:t>
                      </a:r>
                      <a:r>
                        <a:rPr lang="en-GB" sz="1600" b="0" i="0" u="none" strike="noStrike" dirty="0" smtClean="0">
                          <a:solidFill>
                            <a:srgbClr val="330066"/>
                          </a:solidFill>
                          <a:effectLst/>
                          <a:latin typeface="Arial"/>
                        </a:rPr>
                        <a:t>&amp; Review</a:t>
                      </a:r>
                      <a:r>
                        <a:rPr lang="en-GB" sz="1600" b="0" i="0" u="none" strike="noStrike" dirty="0">
                          <a:solidFill>
                            <a:srgbClr val="330066"/>
                          </a:solidFill>
                          <a:effectLst/>
                          <a:latin typeface="Arial"/>
                        </a:rPr>
                        <a:t>: </a:t>
                      </a:r>
                      <a:r>
                        <a:rPr lang="en-GB" sz="1600" b="0" i="0" u="none" strike="noStrike" dirty="0" err="1">
                          <a:solidFill>
                            <a:srgbClr val="330066"/>
                          </a:solidFill>
                          <a:effectLst/>
                          <a:latin typeface="Arial"/>
                        </a:rPr>
                        <a:t>CiN</a:t>
                      </a:r>
                      <a:r>
                        <a:rPr lang="en-GB" sz="1600" b="0" i="0" u="none" strike="noStrike" dirty="0">
                          <a:solidFill>
                            <a:srgbClr val="330066"/>
                          </a:solidFill>
                          <a:effectLst/>
                          <a:latin typeface="Arial"/>
                        </a:rPr>
                        <a:t>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7hr</a:t>
                      </a:r>
                      <a:r>
                        <a:rPr lang="en-GB" sz="1600" b="0" i="0" u="none" strike="noStrike" baseline="0" dirty="0" smtClean="0">
                          <a:solidFill>
                            <a:srgbClr val="330066"/>
                          </a:solidFill>
                          <a:effectLst/>
                          <a:latin typeface="Arial"/>
                        </a:rPr>
                        <a:t> 38m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6: Variation</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Planning </a:t>
                      </a:r>
                      <a:r>
                        <a:rPr lang="en-GB" sz="1600" b="0" i="0" u="none" strike="noStrike" dirty="0" smtClean="0">
                          <a:solidFill>
                            <a:srgbClr val="330066"/>
                          </a:solidFill>
                          <a:effectLst/>
                          <a:latin typeface="Arial"/>
                        </a:rPr>
                        <a:t>&amp; Review</a:t>
                      </a:r>
                      <a:r>
                        <a:rPr lang="en-GB" sz="1600" b="0" i="0" u="none" strike="noStrike" dirty="0">
                          <a:solidFill>
                            <a:srgbClr val="330066"/>
                          </a:solidFill>
                          <a:effectLst/>
                          <a:latin typeface="Arial"/>
                        </a:rPr>
                        <a:t>: CP</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10hr</a:t>
                      </a:r>
                      <a:r>
                        <a:rPr lang="en-GB" sz="1600" b="0" i="0" u="none" strike="noStrike" baseline="0" dirty="0" smtClean="0">
                          <a:solidFill>
                            <a:srgbClr val="330066"/>
                          </a:solidFill>
                          <a:effectLst/>
                          <a:latin typeface="Arial"/>
                        </a:rPr>
                        <a:t> 54m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a:solidFill>
                            <a:srgbClr val="330066"/>
                          </a:solidFill>
                          <a:effectLst/>
                          <a:latin typeface="Arial"/>
                        </a:rPr>
                        <a:t> </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4hr</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r h="221298">
                <a:tc>
                  <a:txBody>
                    <a:bodyPr/>
                    <a:lstStyle/>
                    <a:p>
                      <a:pPr algn="l" fontAlgn="b"/>
                      <a:r>
                        <a:rPr lang="en-GB" sz="1600" b="0" i="0" u="none" strike="noStrike" dirty="0" smtClean="0">
                          <a:solidFill>
                            <a:srgbClr val="330066"/>
                          </a:solidFill>
                          <a:effectLst/>
                          <a:latin typeface="Arial"/>
                        </a:rPr>
                        <a:t>Process </a:t>
                      </a:r>
                      <a:r>
                        <a:rPr lang="en-GB" sz="1600" b="0" i="0" u="none" strike="noStrike" dirty="0" err="1" smtClean="0">
                          <a:solidFill>
                            <a:srgbClr val="330066"/>
                          </a:solidFill>
                          <a:effectLst/>
                          <a:latin typeface="Arial"/>
                        </a:rPr>
                        <a:t>CiN</a:t>
                      </a:r>
                      <a:r>
                        <a:rPr lang="en-GB" sz="1600" b="0" i="0" u="none" strike="noStrike" dirty="0" smtClean="0">
                          <a:solidFill>
                            <a:srgbClr val="330066"/>
                          </a:solidFill>
                          <a:effectLst/>
                          <a:latin typeface="Arial"/>
                        </a:rPr>
                        <a:t> 7</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l" fontAlgn="b"/>
                      <a:r>
                        <a:rPr lang="en-GB" sz="1600" b="0" i="0" u="none" strike="noStrike" dirty="0" smtClean="0">
                          <a:solidFill>
                            <a:srgbClr val="330066"/>
                          </a:solidFill>
                          <a:effectLst/>
                          <a:latin typeface="Arial"/>
                        </a:rPr>
                        <a:t>Public </a:t>
                      </a:r>
                      <a:r>
                        <a:rPr lang="en-GB" sz="1600" b="0" i="0" u="none" strike="noStrike" dirty="0">
                          <a:solidFill>
                            <a:srgbClr val="330066"/>
                          </a:solidFill>
                          <a:effectLst/>
                          <a:latin typeface="Arial"/>
                        </a:rPr>
                        <a:t>law outline</a:t>
                      </a: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35hr</a:t>
                      </a:r>
                      <a:r>
                        <a:rPr lang="en-GB" sz="1600" b="0" i="0" u="none" strike="noStrike" baseline="0" dirty="0" smtClean="0">
                          <a:solidFill>
                            <a:srgbClr val="330066"/>
                          </a:solidFill>
                          <a:effectLst/>
                          <a:latin typeface="Arial"/>
                        </a:rPr>
                        <a:t> 21m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32hr 50m</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a:txBody>
                    <a:bodyPr/>
                    <a:lstStyle/>
                    <a:p>
                      <a:pPr algn="r" fontAlgn="b"/>
                      <a:r>
                        <a:rPr lang="en-GB" sz="1600" b="0" i="0" u="none" strike="noStrike" dirty="0" smtClean="0">
                          <a:solidFill>
                            <a:srgbClr val="330066"/>
                          </a:solidFill>
                          <a:effectLst/>
                          <a:latin typeface="Arial"/>
                        </a:rPr>
                        <a:t>1hr</a:t>
                      </a:r>
                      <a:endParaRPr lang="en-GB" sz="1600" b="0" i="0" u="none" strike="noStrike" dirty="0">
                        <a:solidFill>
                          <a:srgbClr val="330066"/>
                        </a:solidFill>
                        <a:effectLst/>
                        <a:latin typeface="Arial"/>
                      </a:endParaRPr>
                    </a:p>
                  </a:txBody>
                  <a:tcPr marL="9525" marR="9525" marT="9525" marB="0" anchor="b">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r>
            </a:tbl>
          </a:graphicData>
        </a:graphic>
      </p:graphicFrame>
      <p:pic>
        <p:nvPicPr>
          <p:cNvPr id="5" name="Picture 1" descr="RiP_core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3959034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7494"/>
            <a:ext cx="8229600" cy="857250"/>
          </a:xfrm>
        </p:spPr>
        <p:txBody>
          <a:bodyPr/>
          <a:lstStyle/>
          <a:p>
            <a:r>
              <a:rPr lang="en-GB" dirty="0"/>
              <a:t>Common Development Themes</a:t>
            </a:r>
          </a:p>
        </p:txBody>
      </p:sp>
      <p:sp>
        <p:nvSpPr>
          <p:cNvPr id="3" name="Content Placeholder 2"/>
          <p:cNvSpPr>
            <a:spLocks noGrp="1"/>
          </p:cNvSpPr>
          <p:nvPr>
            <p:ph idx="1"/>
          </p:nvPr>
        </p:nvSpPr>
        <p:spPr/>
        <p:txBody>
          <a:bodyPr>
            <a:normAutofit fontScale="92500"/>
          </a:bodyPr>
          <a:lstStyle/>
          <a:p>
            <a:pPr marL="0" indent="0">
              <a:buNone/>
            </a:pPr>
            <a:r>
              <a:rPr lang="en-GB" b="1" u="sng" dirty="0">
                <a:solidFill>
                  <a:srgbClr val="320066"/>
                </a:solidFill>
              </a:rPr>
              <a:t>Finance</a:t>
            </a:r>
          </a:p>
          <a:p>
            <a:r>
              <a:rPr lang="en-GB" dirty="0" smtClean="0">
                <a:solidFill>
                  <a:srgbClr val="320066"/>
                </a:solidFill>
              </a:rPr>
              <a:t>Looked after children </a:t>
            </a:r>
            <a:r>
              <a:rPr lang="en-GB" dirty="0">
                <a:solidFill>
                  <a:srgbClr val="320066"/>
                </a:solidFill>
              </a:rPr>
              <a:t>costs are easier to disaggregate at </a:t>
            </a:r>
            <a:r>
              <a:rPr lang="en-GB" dirty="0" smtClean="0">
                <a:solidFill>
                  <a:srgbClr val="320066"/>
                </a:solidFill>
              </a:rPr>
              <a:t>an individual </a:t>
            </a:r>
            <a:r>
              <a:rPr lang="en-GB" dirty="0">
                <a:solidFill>
                  <a:srgbClr val="320066"/>
                </a:solidFill>
              </a:rPr>
              <a:t>child </a:t>
            </a:r>
            <a:r>
              <a:rPr lang="en-GB" dirty="0" smtClean="0">
                <a:solidFill>
                  <a:srgbClr val="320066"/>
                </a:solidFill>
              </a:rPr>
              <a:t>level, </a:t>
            </a:r>
            <a:r>
              <a:rPr lang="en-GB" dirty="0">
                <a:solidFill>
                  <a:srgbClr val="320066"/>
                </a:solidFill>
              </a:rPr>
              <a:t>than child in need costs, or costs of edge of care.</a:t>
            </a:r>
          </a:p>
          <a:p>
            <a:r>
              <a:rPr lang="en-GB" dirty="0" smtClean="0">
                <a:solidFill>
                  <a:srgbClr val="320066"/>
                </a:solidFill>
              </a:rPr>
              <a:t>Top </a:t>
            </a:r>
            <a:r>
              <a:rPr lang="en-GB" dirty="0">
                <a:solidFill>
                  <a:srgbClr val="320066"/>
                </a:solidFill>
              </a:rPr>
              <a:t>down cost estimates possible for services</a:t>
            </a:r>
          </a:p>
          <a:p>
            <a:pPr lvl="1"/>
            <a:r>
              <a:rPr lang="en-GB" dirty="0">
                <a:solidFill>
                  <a:srgbClr val="320066"/>
                </a:solidFill>
              </a:rPr>
              <a:t>Is there a </a:t>
            </a:r>
            <a:r>
              <a:rPr lang="en-GB" dirty="0" smtClean="0">
                <a:solidFill>
                  <a:srgbClr val="320066"/>
                </a:solidFill>
              </a:rPr>
              <a:t>difference between finance information available for </a:t>
            </a:r>
            <a:r>
              <a:rPr lang="en-GB" dirty="0">
                <a:solidFill>
                  <a:srgbClr val="320066"/>
                </a:solidFill>
              </a:rPr>
              <a:t>in-house </a:t>
            </a:r>
            <a:r>
              <a:rPr lang="en-GB" dirty="0" smtClean="0">
                <a:solidFill>
                  <a:srgbClr val="320066"/>
                </a:solidFill>
              </a:rPr>
              <a:t>services </a:t>
            </a:r>
            <a:r>
              <a:rPr lang="en-GB" dirty="0">
                <a:solidFill>
                  <a:srgbClr val="320066"/>
                </a:solidFill>
              </a:rPr>
              <a:t>and commissioned service costs</a:t>
            </a:r>
            <a:r>
              <a:rPr lang="en-GB" dirty="0" smtClean="0">
                <a:solidFill>
                  <a:srgbClr val="320066"/>
                </a:solidFill>
              </a:rPr>
              <a:t>?</a:t>
            </a:r>
          </a:p>
          <a:p>
            <a:endParaRPr lang="en-GB" dirty="0"/>
          </a:p>
        </p:txBody>
      </p:sp>
      <p:sp>
        <p:nvSpPr>
          <p:cNvPr id="4" name="Slide Number Placeholder 3"/>
          <p:cNvSpPr>
            <a:spLocks noGrp="1"/>
          </p:cNvSpPr>
          <p:nvPr>
            <p:ph type="sldNum" sz="quarter" idx="12"/>
          </p:nvPr>
        </p:nvSpPr>
        <p:spPr/>
        <p:txBody>
          <a:bodyPr/>
          <a:lstStyle/>
          <a:p>
            <a:fld id="{0097383A-60EC-4720-B4F7-3F8B7072D89A}" type="slidenum">
              <a:rPr lang="en-GB" smtClean="0"/>
              <a:t>4</a:t>
            </a:fld>
            <a:endParaRPr lang="en-GB"/>
          </a:p>
        </p:txBody>
      </p:sp>
      <p:pic>
        <p:nvPicPr>
          <p:cNvPr id="5" name="Picture 1" descr="RiP_core_small"/>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3975166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Common Development Themes</a:t>
            </a:r>
          </a:p>
        </p:txBody>
      </p:sp>
      <p:sp>
        <p:nvSpPr>
          <p:cNvPr id="3" name="Content Placeholder 2"/>
          <p:cNvSpPr>
            <a:spLocks noGrp="1"/>
          </p:cNvSpPr>
          <p:nvPr>
            <p:ph idx="1"/>
          </p:nvPr>
        </p:nvSpPr>
        <p:spPr>
          <a:xfrm>
            <a:off x="323528" y="843558"/>
            <a:ext cx="4248472" cy="3672407"/>
          </a:xfrm>
        </p:spPr>
        <p:txBody>
          <a:bodyPr>
            <a:normAutofit fontScale="70000" lnSpcReduction="20000"/>
          </a:bodyPr>
          <a:lstStyle/>
          <a:p>
            <a:pPr marL="0" indent="0">
              <a:buNone/>
            </a:pPr>
            <a:r>
              <a:rPr lang="en-GB" b="1" u="sng" dirty="0">
                <a:solidFill>
                  <a:srgbClr val="320066"/>
                </a:solidFill>
              </a:rPr>
              <a:t>Reports </a:t>
            </a:r>
            <a:endParaRPr lang="en-GB" b="1" u="sng" dirty="0" smtClean="0">
              <a:solidFill>
                <a:srgbClr val="320066"/>
              </a:solidFill>
            </a:endParaRPr>
          </a:p>
          <a:p>
            <a:r>
              <a:rPr lang="en-GB" dirty="0" smtClean="0">
                <a:solidFill>
                  <a:srgbClr val="320066"/>
                </a:solidFill>
              </a:rPr>
              <a:t>Costs</a:t>
            </a:r>
          </a:p>
          <a:p>
            <a:pPr lvl="1"/>
            <a:r>
              <a:rPr lang="en-GB" dirty="0" smtClean="0">
                <a:solidFill>
                  <a:srgbClr val="320066"/>
                </a:solidFill>
              </a:rPr>
              <a:t>Of social care processes (journey on edge of care, or into care)</a:t>
            </a:r>
          </a:p>
          <a:p>
            <a:pPr lvl="1"/>
            <a:r>
              <a:rPr lang="en-GB" dirty="0" smtClean="0">
                <a:solidFill>
                  <a:srgbClr val="320066"/>
                </a:solidFill>
              </a:rPr>
              <a:t>By services</a:t>
            </a:r>
          </a:p>
          <a:p>
            <a:pPr lvl="1"/>
            <a:r>
              <a:rPr lang="en-GB" dirty="0" smtClean="0">
                <a:solidFill>
                  <a:srgbClr val="320066"/>
                </a:solidFill>
              </a:rPr>
              <a:t>By needs and outcomes together</a:t>
            </a:r>
          </a:p>
          <a:p>
            <a:r>
              <a:rPr lang="en-GB" dirty="0" smtClean="0">
                <a:solidFill>
                  <a:srgbClr val="320066"/>
                </a:solidFill>
              </a:rPr>
              <a:t>Needs of cohort</a:t>
            </a:r>
          </a:p>
          <a:p>
            <a:pPr lvl="1"/>
            <a:r>
              <a:rPr lang="en-GB" dirty="0" smtClean="0">
                <a:solidFill>
                  <a:srgbClr val="320066"/>
                </a:solidFill>
              </a:rPr>
              <a:t>Including risk factor analysis for </a:t>
            </a:r>
            <a:r>
              <a:rPr lang="en-GB" dirty="0" err="1" smtClean="0">
                <a:solidFill>
                  <a:srgbClr val="320066"/>
                </a:solidFill>
              </a:rPr>
              <a:t>EoC</a:t>
            </a:r>
            <a:endParaRPr lang="en-GB" dirty="0" smtClean="0">
              <a:solidFill>
                <a:srgbClr val="320066"/>
              </a:solidFill>
            </a:endParaRPr>
          </a:p>
          <a:p>
            <a:pPr lvl="1"/>
            <a:r>
              <a:rPr lang="en-GB" dirty="0" smtClean="0">
                <a:solidFill>
                  <a:srgbClr val="320066"/>
                </a:solidFill>
              </a:rPr>
              <a:t>By services used</a:t>
            </a:r>
          </a:p>
          <a:p>
            <a:pPr lvl="1"/>
            <a:r>
              <a:rPr lang="en-GB" dirty="0">
                <a:solidFill>
                  <a:srgbClr val="320066"/>
                </a:solidFill>
              </a:rPr>
              <a:t>By total, average weekly costs, and process costs</a:t>
            </a:r>
          </a:p>
        </p:txBody>
      </p:sp>
      <p:sp>
        <p:nvSpPr>
          <p:cNvPr id="4" name="Slide Number Placeholder 3"/>
          <p:cNvSpPr>
            <a:spLocks noGrp="1"/>
          </p:cNvSpPr>
          <p:nvPr>
            <p:ph type="sldNum" sz="quarter" idx="12"/>
          </p:nvPr>
        </p:nvSpPr>
        <p:spPr/>
        <p:txBody>
          <a:bodyPr/>
          <a:lstStyle/>
          <a:p>
            <a:fld id="{0097383A-60EC-4720-B4F7-3F8B7072D89A}" type="slidenum">
              <a:rPr lang="en-GB" smtClean="0"/>
              <a:t>5</a:t>
            </a:fld>
            <a:endParaRPr lang="en-GB"/>
          </a:p>
        </p:txBody>
      </p:sp>
      <p:sp>
        <p:nvSpPr>
          <p:cNvPr id="5" name="Content Placeholder 2"/>
          <p:cNvSpPr txBox="1">
            <a:spLocks/>
          </p:cNvSpPr>
          <p:nvPr/>
        </p:nvSpPr>
        <p:spPr>
          <a:xfrm>
            <a:off x="4572000" y="1131590"/>
            <a:ext cx="4114800" cy="32487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000" dirty="0" smtClean="0">
                <a:solidFill>
                  <a:srgbClr val="320066"/>
                </a:solidFill>
              </a:rPr>
              <a:t>Outcome indicators of cohort</a:t>
            </a:r>
          </a:p>
          <a:p>
            <a:pPr lvl="1"/>
            <a:r>
              <a:rPr lang="en-GB" sz="1700" dirty="0" smtClean="0">
                <a:solidFill>
                  <a:srgbClr val="320066"/>
                </a:solidFill>
              </a:rPr>
              <a:t>By services used</a:t>
            </a:r>
          </a:p>
          <a:p>
            <a:pPr lvl="1"/>
            <a:r>
              <a:rPr lang="en-GB" sz="1700" dirty="0" smtClean="0">
                <a:solidFill>
                  <a:srgbClr val="320066"/>
                </a:solidFill>
              </a:rPr>
              <a:t>By needs of cohort</a:t>
            </a:r>
          </a:p>
          <a:p>
            <a:pPr lvl="1"/>
            <a:r>
              <a:rPr lang="en-GB" sz="1700" dirty="0" smtClean="0">
                <a:solidFill>
                  <a:srgbClr val="320066"/>
                </a:solidFill>
              </a:rPr>
              <a:t>By total, average weekly costs, and process costs</a:t>
            </a:r>
          </a:p>
          <a:p>
            <a:r>
              <a:rPr lang="en-GB" sz="2000" dirty="0" smtClean="0">
                <a:solidFill>
                  <a:srgbClr val="320066"/>
                </a:solidFill>
              </a:rPr>
              <a:t>‘What if’ costs analysis for services</a:t>
            </a:r>
            <a:endParaRPr lang="en-GB" sz="1600" dirty="0" smtClean="0">
              <a:solidFill>
                <a:srgbClr val="320066"/>
              </a:solidFill>
            </a:endParaRPr>
          </a:p>
          <a:p>
            <a:r>
              <a:rPr lang="en-GB" sz="2000" dirty="0" smtClean="0">
                <a:solidFill>
                  <a:srgbClr val="320066"/>
                </a:solidFill>
              </a:rPr>
              <a:t>Benchmarking </a:t>
            </a:r>
          </a:p>
          <a:p>
            <a:endParaRPr lang="en-GB" dirty="0"/>
          </a:p>
        </p:txBody>
      </p:sp>
      <p:pic>
        <p:nvPicPr>
          <p:cNvPr id="8"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1206996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GB" b="1" u="sng" dirty="0" smtClean="0">
                <a:solidFill>
                  <a:srgbClr val="330066"/>
                </a:solidFill>
              </a:rPr>
              <a:t>General views</a:t>
            </a:r>
          </a:p>
          <a:p>
            <a:r>
              <a:rPr lang="en-GB" dirty="0" smtClean="0">
                <a:solidFill>
                  <a:srgbClr val="330066"/>
                </a:solidFill>
              </a:rPr>
              <a:t>Doing something well, yet slightly limited is better than attempting to produce a tool that tries to do too much, not very well</a:t>
            </a:r>
          </a:p>
          <a:p>
            <a:r>
              <a:rPr lang="en-GB" dirty="0" smtClean="0">
                <a:solidFill>
                  <a:srgbClr val="330066"/>
                </a:solidFill>
              </a:rPr>
              <a:t>The tool can not be everything to all people</a:t>
            </a:r>
          </a:p>
          <a:p>
            <a:r>
              <a:rPr lang="en-GB" dirty="0" smtClean="0">
                <a:solidFill>
                  <a:srgbClr val="330066"/>
                </a:solidFill>
              </a:rPr>
              <a:t>Build on what we already know and has been previously carried out</a:t>
            </a:r>
            <a:endParaRPr lang="en-GB" dirty="0">
              <a:solidFill>
                <a:srgbClr val="330066"/>
              </a:solidFill>
            </a:endParaRPr>
          </a:p>
        </p:txBody>
      </p:sp>
      <p:sp>
        <p:nvSpPr>
          <p:cNvPr id="4" name="Slide Number Placeholder 3"/>
          <p:cNvSpPr>
            <a:spLocks noGrp="1"/>
          </p:cNvSpPr>
          <p:nvPr>
            <p:ph type="sldNum" sz="quarter" idx="12"/>
          </p:nvPr>
        </p:nvSpPr>
        <p:spPr/>
        <p:txBody>
          <a:bodyPr/>
          <a:lstStyle/>
          <a:p>
            <a:fld id="{0097383A-60EC-4720-B4F7-3F8B7072D89A}" type="slidenum">
              <a:rPr lang="en-GB" smtClean="0"/>
              <a:t>6</a:t>
            </a:fld>
            <a:endParaRPr lang="en-GB"/>
          </a:p>
        </p:txBody>
      </p:sp>
      <p:sp>
        <p:nvSpPr>
          <p:cNvPr id="5" name="Title 1"/>
          <p:cNvSpPr>
            <a:spLocks noGrp="1"/>
          </p:cNvSpPr>
          <p:nvPr>
            <p:ph type="title"/>
          </p:nvPr>
        </p:nvSpPr>
        <p:spPr/>
        <p:txBody>
          <a:bodyPr/>
          <a:lstStyle/>
          <a:p>
            <a:r>
              <a:rPr lang="en-GB" dirty="0"/>
              <a:t>Common Development Themes</a:t>
            </a:r>
          </a:p>
        </p:txBody>
      </p:sp>
      <p:pic>
        <p:nvPicPr>
          <p:cNvPr id="6"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1897899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rgbClr val="320066"/>
                </a:solidFill>
              </a:rPr>
              <a:t>Questions?</a:t>
            </a:r>
            <a:endParaRPr lang="en-GB" dirty="0">
              <a:solidFill>
                <a:srgbClr val="320066"/>
              </a:solidFill>
            </a:endParaRPr>
          </a:p>
        </p:txBody>
      </p:sp>
      <p:sp>
        <p:nvSpPr>
          <p:cNvPr id="8" name="Subtitle 7"/>
          <p:cNvSpPr>
            <a:spLocks noGrp="1"/>
          </p:cNvSpPr>
          <p:nvPr>
            <p:ph type="subTitle" idx="1"/>
          </p:nvPr>
        </p:nvSpPr>
        <p:spPr/>
        <p:txBody>
          <a:bodyPr/>
          <a:lstStyle/>
          <a:p>
            <a:endParaRPr lang="en-GB" dirty="0"/>
          </a:p>
        </p:txBody>
      </p:sp>
      <p:sp>
        <p:nvSpPr>
          <p:cNvPr id="4" name="Slide Number Placeholder 3"/>
          <p:cNvSpPr>
            <a:spLocks noGrp="1"/>
          </p:cNvSpPr>
          <p:nvPr>
            <p:ph type="sldNum" sz="quarter" idx="12"/>
          </p:nvPr>
        </p:nvSpPr>
        <p:spPr/>
        <p:txBody>
          <a:bodyPr/>
          <a:lstStyle/>
          <a:p>
            <a:fld id="{0097383A-60EC-4720-B4F7-3F8B7072D89A}" type="slidenum">
              <a:rPr lang="en-GB" smtClean="0"/>
              <a:t>7</a:t>
            </a:fld>
            <a:endParaRPr lang="en-GB"/>
          </a:p>
        </p:txBody>
      </p:sp>
      <p:pic>
        <p:nvPicPr>
          <p:cNvPr id="6" name="Picture 1" descr="RiP_core_smal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79712" y="4371950"/>
            <a:ext cx="1533525" cy="647700"/>
          </a:xfrm>
          <a:prstGeom prst="rect">
            <a:avLst/>
          </a:prstGeom>
          <a:solidFill>
            <a:schemeClr val="accent4">
              <a:lumMod val="40000"/>
              <a:lumOff val="60000"/>
              <a:alpha val="12000"/>
            </a:schemeClr>
          </a:solidFill>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06465" y="4356969"/>
            <a:ext cx="1747093" cy="662681"/>
          </a:xfrm>
          <a:prstGeom prst="rect">
            <a:avLst/>
          </a:prstGeom>
        </p:spPr>
      </p:pic>
    </p:spTree>
    <p:extLst>
      <p:ext uri="{BB962C8B-B14F-4D97-AF65-F5344CB8AC3E}">
        <p14:creationId xmlns:p14="http://schemas.microsoft.com/office/powerpoint/2010/main" val="36116852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Feedback from South 3</a:t>
            </a:r>
          </a:p>
        </p:txBody>
      </p:sp>
      <p:sp>
        <p:nvSpPr>
          <p:cNvPr id="3" name="Content Placeholder 2"/>
          <p:cNvSpPr>
            <a:spLocks noGrp="1"/>
          </p:cNvSpPr>
          <p:nvPr>
            <p:ph idx="1"/>
          </p:nvPr>
        </p:nvSpPr>
        <p:spPr/>
        <p:txBody>
          <a:bodyPr>
            <a:normAutofit/>
          </a:bodyPr>
          <a:lstStyle/>
          <a:p>
            <a:r>
              <a:rPr lang="en-GB" dirty="0" smtClean="0">
                <a:solidFill>
                  <a:srgbClr val="320066"/>
                </a:solidFill>
              </a:rPr>
              <a:t>Understanding context and culture</a:t>
            </a:r>
          </a:p>
          <a:p>
            <a:pPr lvl="1"/>
            <a:r>
              <a:rPr lang="en-GB" dirty="0" smtClean="0">
                <a:solidFill>
                  <a:srgbClr val="320066"/>
                </a:solidFill>
              </a:rPr>
              <a:t>Can be both positive and negative influence, examples include:</a:t>
            </a:r>
          </a:p>
          <a:p>
            <a:pPr lvl="2"/>
            <a:r>
              <a:rPr lang="en-GB" dirty="0" smtClean="0">
                <a:solidFill>
                  <a:srgbClr val="320066"/>
                </a:solidFill>
              </a:rPr>
              <a:t>Existing innovations </a:t>
            </a:r>
          </a:p>
          <a:p>
            <a:pPr lvl="2"/>
            <a:r>
              <a:rPr lang="en-GB" dirty="0" smtClean="0">
                <a:solidFill>
                  <a:srgbClr val="320066"/>
                </a:solidFill>
              </a:rPr>
              <a:t>Injection of funding</a:t>
            </a:r>
            <a:endParaRPr lang="en-GB" dirty="0" smtClean="0">
              <a:solidFill>
                <a:srgbClr val="320066"/>
              </a:solidFill>
            </a:endParaRPr>
          </a:p>
          <a:p>
            <a:pPr lvl="2"/>
            <a:r>
              <a:rPr lang="en-GB" dirty="0" smtClean="0">
                <a:solidFill>
                  <a:srgbClr val="320066"/>
                </a:solidFill>
              </a:rPr>
              <a:t>Capacity</a:t>
            </a:r>
          </a:p>
          <a:p>
            <a:pPr lvl="2"/>
            <a:r>
              <a:rPr lang="en-GB" dirty="0" smtClean="0">
                <a:solidFill>
                  <a:srgbClr val="320066"/>
                </a:solidFill>
              </a:rPr>
              <a:t>Risk aversion</a:t>
            </a:r>
          </a:p>
        </p:txBody>
      </p:sp>
      <p:sp>
        <p:nvSpPr>
          <p:cNvPr id="4" name="Slide Number Placeholder 3"/>
          <p:cNvSpPr>
            <a:spLocks noGrp="1"/>
          </p:cNvSpPr>
          <p:nvPr>
            <p:ph type="sldNum" sz="quarter" idx="12"/>
          </p:nvPr>
        </p:nvSpPr>
        <p:spPr/>
        <p:txBody>
          <a:bodyPr/>
          <a:lstStyle/>
          <a:p>
            <a:fld id="{0097383A-60EC-4720-B4F7-3F8B7072D89A}" type="slidenum">
              <a:rPr lang="en-GB" smtClean="0"/>
              <a:t>8</a:t>
            </a:fld>
            <a:endParaRPr lang="en-GB"/>
          </a:p>
        </p:txBody>
      </p:sp>
    </p:spTree>
    <p:extLst>
      <p:ext uri="{BB962C8B-B14F-4D97-AF65-F5344CB8AC3E}">
        <p14:creationId xmlns:p14="http://schemas.microsoft.com/office/powerpoint/2010/main" val="2200309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Feedback from South 3</a:t>
            </a:r>
            <a:endParaRPr lang="en-GB" dirty="0"/>
          </a:p>
        </p:txBody>
      </p:sp>
      <p:sp>
        <p:nvSpPr>
          <p:cNvPr id="4" name="Slide Number Placeholder 3"/>
          <p:cNvSpPr>
            <a:spLocks noGrp="1"/>
          </p:cNvSpPr>
          <p:nvPr>
            <p:ph type="sldNum" sz="quarter" idx="12"/>
          </p:nvPr>
        </p:nvSpPr>
        <p:spPr/>
        <p:txBody>
          <a:bodyPr/>
          <a:lstStyle/>
          <a:p>
            <a:fld id="{0097383A-60EC-4720-B4F7-3F8B7072D89A}" type="slidenum">
              <a:rPr lang="en-GB" smtClean="0"/>
              <a:t>9</a:t>
            </a:fld>
            <a:endParaRPr lang="en-GB"/>
          </a:p>
        </p:txBody>
      </p:sp>
      <p:grpSp>
        <p:nvGrpSpPr>
          <p:cNvPr id="12" name="Group 11"/>
          <p:cNvGrpSpPr/>
          <p:nvPr/>
        </p:nvGrpSpPr>
        <p:grpSpPr>
          <a:xfrm>
            <a:off x="3693504" y="2451916"/>
            <a:ext cx="2609850" cy="2438400"/>
            <a:chOff x="276225" y="0"/>
            <a:chExt cx="2609850" cy="2438400"/>
          </a:xfrm>
        </p:grpSpPr>
        <p:sp>
          <p:nvSpPr>
            <p:cNvPr id="13" name="Oval 12"/>
            <p:cNvSpPr/>
            <p:nvPr/>
          </p:nvSpPr>
          <p:spPr>
            <a:xfrm>
              <a:off x="276225" y="0"/>
              <a:ext cx="2609850" cy="2438400"/>
            </a:xfrm>
            <a:prstGeom prst="ellipse">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dirty="0">
                  <a:effectLst/>
                  <a:latin typeface="Verdana"/>
                  <a:ea typeface="Calibri"/>
                  <a:cs typeface="Arial"/>
                </a:rPr>
                <a:t>Troubled families</a:t>
              </a:r>
            </a:p>
            <a:p>
              <a:pPr algn="ctr">
                <a:lnSpc>
                  <a:spcPct val="115000"/>
                </a:lnSpc>
                <a:spcAft>
                  <a:spcPts val="1000"/>
                </a:spcAft>
              </a:pPr>
              <a:r>
                <a:rPr lang="en-GB" sz="1100" dirty="0">
                  <a:effectLst/>
                  <a:latin typeface="Verdana"/>
                  <a:ea typeface="Calibri"/>
                  <a:cs typeface="Arial"/>
                </a:rPr>
                <a:t> </a:t>
              </a:r>
            </a:p>
            <a:p>
              <a:pPr algn="ctr">
                <a:lnSpc>
                  <a:spcPct val="115000"/>
                </a:lnSpc>
                <a:spcAft>
                  <a:spcPts val="1000"/>
                </a:spcAft>
              </a:pPr>
              <a:r>
                <a:rPr lang="en-GB" sz="1100" dirty="0">
                  <a:effectLst/>
                  <a:latin typeface="Verdana"/>
                  <a:ea typeface="Calibri"/>
                  <a:cs typeface="Arial"/>
                </a:rPr>
                <a:t> </a:t>
              </a:r>
            </a:p>
            <a:p>
              <a:pPr algn="ctr">
                <a:lnSpc>
                  <a:spcPct val="115000"/>
                </a:lnSpc>
                <a:spcAft>
                  <a:spcPts val="1000"/>
                </a:spcAft>
              </a:pPr>
              <a:r>
                <a:rPr lang="en-GB" sz="1100" dirty="0">
                  <a:effectLst/>
                  <a:latin typeface="Verdana"/>
                  <a:ea typeface="Calibri"/>
                  <a:cs typeface="Arial"/>
                </a:rPr>
                <a:t> </a:t>
              </a:r>
            </a:p>
            <a:p>
              <a:pPr algn="ctr">
                <a:lnSpc>
                  <a:spcPct val="115000"/>
                </a:lnSpc>
                <a:spcAft>
                  <a:spcPts val="1000"/>
                </a:spcAft>
              </a:pPr>
              <a:r>
                <a:rPr lang="en-GB" sz="1100" dirty="0">
                  <a:effectLst/>
                  <a:latin typeface="Verdana"/>
                  <a:ea typeface="Calibri"/>
                  <a:cs typeface="Arial"/>
                </a:rPr>
                <a:t> </a:t>
              </a:r>
            </a:p>
          </p:txBody>
        </p:sp>
        <p:sp>
          <p:nvSpPr>
            <p:cNvPr id="14" name="Oval 13"/>
            <p:cNvSpPr/>
            <p:nvPr/>
          </p:nvSpPr>
          <p:spPr>
            <a:xfrm>
              <a:off x="361950" y="819150"/>
              <a:ext cx="1409700" cy="1390650"/>
            </a:xfrm>
            <a:prstGeom prst="ellipse">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effectLst/>
                  <a:latin typeface="Verdana"/>
                  <a:ea typeface="Calibri"/>
                  <a:cs typeface="Arial"/>
                </a:rPr>
                <a:t>Child in Need</a:t>
              </a:r>
            </a:p>
          </p:txBody>
        </p:sp>
        <p:sp>
          <p:nvSpPr>
            <p:cNvPr id="15" name="Oval 14"/>
            <p:cNvSpPr/>
            <p:nvPr/>
          </p:nvSpPr>
          <p:spPr>
            <a:xfrm>
              <a:off x="1381125" y="819150"/>
              <a:ext cx="1409700" cy="1390650"/>
            </a:xfrm>
            <a:prstGeom prst="ellipse">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effectLst/>
                  <a:latin typeface="Verdana"/>
                  <a:ea typeface="Calibri"/>
                  <a:cs typeface="Arial"/>
                </a:rPr>
                <a:t>Looked after children</a:t>
              </a:r>
            </a:p>
          </p:txBody>
        </p:sp>
        <p:grpSp>
          <p:nvGrpSpPr>
            <p:cNvPr id="16" name="Group 15"/>
            <p:cNvGrpSpPr/>
            <p:nvPr/>
          </p:nvGrpSpPr>
          <p:grpSpPr>
            <a:xfrm>
              <a:off x="1381125" y="1066800"/>
              <a:ext cx="390525" cy="895350"/>
              <a:chOff x="0" y="0"/>
              <a:chExt cx="390525" cy="895350"/>
            </a:xfrm>
          </p:grpSpPr>
          <p:sp>
            <p:nvSpPr>
              <p:cNvPr id="18" name="Oval 17"/>
              <p:cNvSpPr/>
              <p:nvPr/>
            </p:nvSpPr>
            <p:spPr>
              <a:xfrm>
                <a:off x="0" y="0"/>
                <a:ext cx="390525" cy="895350"/>
              </a:xfrm>
              <a:prstGeom prst="ellipse">
                <a:avLst/>
              </a:prstGeom>
            </p:spPr>
            <p:style>
              <a:lnRef idx="1">
                <a:schemeClr val="accent6"/>
              </a:lnRef>
              <a:fillRef idx="3">
                <a:schemeClr val="accent6"/>
              </a:fillRef>
              <a:effectRef idx="2">
                <a:schemeClr val="accent6"/>
              </a:effectRef>
              <a:fontRef idx="minor">
                <a:schemeClr val="lt1"/>
              </a:fontRef>
            </p:style>
            <p:txBody>
              <a:bodyPr rot="0" spcFirstLastPara="0" vert="vert270"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effectLst/>
                    <a:latin typeface="Verdana"/>
                    <a:ea typeface="Calibri"/>
                    <a:cs typeface="Arial"/>
                  </a:rPr>
                  <a:t> </a:t>
                </a:r>
              </a:p>
            </p:txBody>
          </p:sp>
          <p:sp>
            <p:nvSpPr>
              <p:cNvPr id="19" name="Text Box 13"/>
              <p:cNvSpPr txBox="1"/>
              <p:nvPr/>
            </p:nvSpPr>
            <p:spPr>
              <a:xfrm>
                <a:off x="28575" y="219075"/>
                <a:ext cx="342900" cy="4095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100">
                    <a:effectLst/>
                    <a:latin typeface="Verdana"/>
                    <a:ea typeface="Calibri"/>
                    <a:cs typeface="Arial"/>
                  </a:rPr>
                  <a:t>EoC</a:t>
                </a:r>
              </a:p>
            </p:txBody>
          </p:sp>
        </p:grpSp>
        <p:sp>
          <p:nvSpPr>
            <p:cNvPr id="17" name="Text Box 25"/>
            <p:cNvSpPr txBox="1"/>
            <p:nvPr/>
          </p:nvSpPr>
          <p:spPr>
            <a:xfrm>
              <a:off x="276225" y="161925"/>
              <a:ext cx="276225" cy="2286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100">
                  <a:effectLst/>
                  <a:latin typeface="Verdana"/>
                  <a:ea typeface="Calibri"/>
                  <a:cs typeface="Arial"/>
                </a:rPr>
                <a:t>2</a:t>
              </a:r>
            </a:p>
          </p:txBody>
        </p:sp>
      </p:grpSp>
      <p:grpSp>
        <p:nvGrpSpPr>
          <p:cNvPr id="20" name="Group 19"/>
          <p:cNvGrpSpPr/>
          <p:nvPr/>
        </p:nvGrpSpPr>
        <p:grpSpPr>
          <a:xfrm>
            <a:off x="5609617" y="714784"/>
            <a:ext cx="3477791" cy="2808871"/>
            <a:chOff x="0" y="0"/>
            <a:chExt cx="3477791" cy="2808871"/>
          </a:xfrm>
        </p:grpSpPr>
        <p:sp>
          <p:nvSpPr>
            <p:cNvPr id="21" name="Oval 20"/>
            <p:cNvSpPr/>
            <p:nvPr/>
          </p:nvSpPr>
          <p:spPr>
            <a:xfrm>
              <a:off x="1552575" y="0"/>
              <a:ext cx="1304925" cy="1171575"/>
            </a:xfrm>
            <a:prstGeom prst="ellipse">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dirty="0">
                  <a:effectLst/>
                  <a:latin typeface="Verdana"/>
                  <a:ea typeface="Calibri"/>
                  <a:cs typeface="Arial"/>
                </a:rPr>
                <a:t>Troubled families</a:t>
              </a:r>
            </a:p>
            <a:p>
              <a:pPr algn="ctr">
                <a:lnSpc>
                  <a:spcPct val="115000"/>
                </a:lnSpc>
                <a:spcAft>
                  <a:spcPts val="1000"/>
                </a:spcAft>
              </a:pPr>
              <a:r>
                <a:rPr lang="en-GB" sz="1100" dirty="0">
                  <a:effectLst/>
                  <a:latin typeface="Verdana"/>
                  <a:ea typeface="Calibri"/>
                  <a:cs typeface="Arial"/>
                </a:rPr>
                <a:t> </a:t>
              </a:r>
            </a:p>
          </p:txBody>
        </p:sp>
        <p:sp>
          <p:nvSpPr>
            <p:cNvPr id="22" name="Oval 21"/>
            <p:cNvSpPr/>
            <p:nvPr/>
          </p:nvSpPr>
          <p:spPr>
            <a:xfrm>
              <a:off x="476250" y="581025"/>
              <a:ext cx="1924050" cy="1762125"/>
            </a:xfrm>
            <a:prstGeom prst="ellipse">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dirty="0">
                  <a:effectLst/>
                  <a:latin typeface="Verdana"/>
                  <a:ea typeface="Calibri"/>
                  <a:cs typeface="Arial"/>
                </a:rPr>
                <a:t>Child in Need </a:t>
              </a:r>
            </a:p>
          </p:txBody>
        </p:sp>
        <p:sp>
          <p:nvSpPr>
            <p:cNvPr id="23" name="Oval 22"/>
            <p:cNvSpPr/>
            <p:nvPr/>
          </p:nvSpPr>
          <p:spPr>
            <a:xfrm>
              <a:off x="1820441" y="1227721"/>
              <a:ext cx="1657350" cy="1581150"/>
            </a:xfrm>
            <a:prstGeom prst="ellipse">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dirty="0" smtClean="0">
                  <a:effectLst/>
                  <a:latin typeface="Verdana"/>
                  <a:ea typeface="Calibri"/>
                  <a:cs typeface="Arial"/>
                </a:rPr>
                <a:t>Looked </a:t>
              </a:r>
              <a:endParaRPr lang="en-GB" sz="1100" dirty="0">
                <a:solidFill>
                  <a:srgbClr val="FFFFFF"/>
                </a:solidFill>
                <a:latin typeface="Verdana"/>
                <a:ea typeface="Calibri"/>
                <a:cs typeface="Arial"/>
              </a:endParaRPr>
            </a:p>
            <a:p>
              <a:pPr algn="ctr">
                <a:lnSpc>
                  <a:spcPct val="115000"/>
                </a:lnSpc>
                <a:spcAft>
                  <a:spcPts val="1000"/>
                </a:spcAft>
              </a:pPr>
              <a:r>
                <a:rPr lang="en-GB" sz="1100" dirty="0" smtClean="0">
                  <a:effectLst/>
                  <a:latin typeface="Verdana"/>
                  <a:ea typeface="Calibri"/>
                  <a:cs typeface="Arial"/>
                </a:rPr>
                <a:t>after children</a:t>
              </a:r>
              <a:endParaRPr lang="en-GB" sz="1100" dirty="0">
                <a:effectLst/>
                <a:latin typeface="Verdana"/>
                <a:ea typeface="Calibri"/>
                <a:cs typeface="Arial"/>
              </a:endParaRPr>
            </a:p>
          </p:txBody>
        </p:sp>
        <p:sp>
          <p:nvSpPr>
            <p:cNvPr id="24" name="Oval 23"/>
            <p:cNvSpPr/>
            <p:nvPr/>
          </p:nvSpPr>
          <p:spPr>
            <a:xfrm rot="1415300">
              <a:off x="1819275" y="1371600"/>
              <a:ext cx="484505" cy="834390"/>
            </a:xfrm>
            <a:prstGeom prst="ellipse">
              <a:avLst/>
            </a:prstGeom>
            <a:solidFill>
              <a:schemeClr val="accent6">
                <a:lumMod val="75000"/>
              </a:schemeClr>
            </a:solidFill>
            <a:ln>
              <a:noFill/>
            </a:ln>
            <a:effectLst/>
          </p:spPr>
          <p:style>
            <a:lnRef idx="1">
              <a:schemeClr val="accent6"/>
            </a:lnRef>
            <a:fillRef idx="3">
              <a:schemeClr val="accent6"/>
            </a:fillRef>
            <a:effectRef idx="2">
              <a:schemeClr val="accent6"/>
            </a:effectRef>
            <a:fontRef idx="minor">
              <a:schemeClr val="lt1"/>
            </a:fontRef>
          </p:style>
          <p:txBody>
            <a:bodyPr rot="0" spcFirstLastPara="0" vert="vert270"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effectLst/>
                  <a:latin typeface="Verdana"/>
                  <a:ea typeface="Calibri"/>
                  <a:cs typeface="Arial"/>
                </a:rPr>
                <a:t> </a:t>
              </a:r>
            </a:p>
          </p:txBody>
        </p:sp>
        <p:grpSp>
          <p:nvGrpSpPr>
            <p:cNvPr id="25" name="Group 24"/>
            <p:cNvGrpSpPr/>
            <p:nvPr/>
          </p:nvGrpSpPr>
          <p:grpSpPr>
            <a:xfrm>
              <a:off x="2019300" y="1038225"/>
              <a:ext cx="390525" cy="895350"/>
              <a:chOff x="0" y="0"/>
              <a:chExt cx="390525" cy="895350"/>
            </a:xfrm>
            <a:solidFill>
              <a:schemeClr val="accent6">
                <a:lumMod val="75000"/>
              </a:schemeClr>
            </a:solidFill>
            <a:effectLst/>
          </p:grpSpPr>
          <p:sp>
            <p:nvSpPr>
              <p:cNvPr id="28" name="Oval 27"/>
              <p:cNvSpPr/>
              <p:nvPr/>
            </p:nvSpPr>
            <p:spPr>
              <a:xfrm>
                <a:off x="0" y="0"/>
                <a:ext cx="390525" cy="895350"/>
              </a:xfrm>
              <a:prstGeom prst="ellipse">
                <a:avLst/>
              </a:prstGeom>
              <a:grpFill/>
              <a:ln>
                <a:noFill/>
              </a:ln>
              <a:effectLst/>
            </p:spPr>
            <p:style>
              <a:lnRef idx="1">
                <a:schemeClr val="accent6"/>
              </a:lnRef>
              <a:fillRef idx="3">
                <a:schemeClr val="accent6"/>
              </a:fillRef>
              <a:effectRef idx="2">
                <a:schemeClr val="accent6"/>
              </a:effectRef>
              <a:fontRef idx="minor">
                <a:schemeClr val="lt1"/>
              </a:fontRef>
            </p:style>
            <p:txBody>
              <a:bodyPr rot="0" spcFirstLastPara="0" vert="vert270"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effectLst/>
                    <a:latin typeface="Verdana"/>
                    <a:ea typeface="Calibri"/>
                    <a:cs typeface="Arial"/>
                  </a:rPr>
                  <a:t> </a:t>
                </a:r>
              </a:p>
            </p:txBody>
          </p:sp>
          <p:sp>
            <p:nvSpPr>
              <p:cNvPr id="29" name="Text Box 19"/>
              <p:cNvSpPr txBox="1"/>
              <p:nvPr/>
            </p:nvSpPr>
            <p:spPr>
              <a:xfrm>
                <a:off x="28575" y="219075"/>
                <a:ext cx="342900" cy="409575"/>
              </a:xfrm>
              <a:prstGeom prst="rect">
                <a:avLst/>
              </a:prstGeom>
              <a:grp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100">
                    <a:effectLst/>
                    <a:latin typeface="Verdana"/>
                    <a:ea typeface="Calibri"/>
                    <a:cs typeface="Arial"/>
                  </a:rPr>
                  <a:t>EoC</a:t>
                </a:r>
              </a:p>
            </p:txBody>
          </p:sp>
        </p:grpSp>
        <p:sp>
          <p:nvSpPr>
            <p:cNvPr id="26" name="Oval 25"/>
            <p:cNvSpPr/>
            <p:nvPr/>
          </p:nvSpPr>
          <p:spPr>
            <a:xfrm rot="18728280">
              <a:off x="1695450" y="466725"/>
              <a:ext cx="484505" cy="960120"/>
            </a:xfrm>
            <a:prstGeom prst="ellipse">
              <a:avLst/>
            </a:prstGeom>
            <a:solidFill>
              <a:schemeClr val="accent6">
                <a:lumMod val="75000"/>
              </a:schemeClr>
            </a:solidFill>
            <a:ln>
              <a:noFill/>
            </a:ln>
            <a:effectLst/>
          </p:spPr>
          <p:style>
            <a:lnRef idx="1">
              <a:schemeClr val="accent6"/>
            </a:lnRef>
            <a:fillRef idx="3">
              <a:schemeClr val="accent6"/>
            </a:fillRef>
            <a:effectRef idx="2">
              <a:schemeClr val="accent6"/>
            </a:effectRef>
            <a:fontRef idx="minor">
              <a:schemeClr val="lt1"/>
            </a:fontRef>
          </p:style>
          <p:txBody>
            <a:bodyPr rot="0" spcFirstLastPara="0" vert="vert270"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effectLst/>
                  <a:latin typeface="Verdana"/>
                  <a:ea typeface="Calibri"/>
                  <a:cs typeface="Arial"/>
                </a:rPr>
                <a:t> </a:t>
              </a:r>
            </a:p>
          </p:txBody>
        </p:sp>
        <p:sp>
          <p:nvSpPr>
            <p:cNvPr id="27" name="Text Box 26"/>
            <p:cNvSpPr txBox="1"/>
            <p:nvPr/>
          </p:nvSpPr>
          <p:spPr>
            <a:xfrm>
              <a:off x="0" y="581025"/>
              <a:ext cx="276225" cy="2286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100">
                  <a:effectLst/>
                  <a:latin typeface="Verdana"/>
                  <a:ea typeface="Calibri"/>
                  <a:cs typeface="Arial"/>
                </a:rPr>
                <a:t>3</a:t>
              </a:r>
            </a:p>
          </p:txBody>
        </p:sp>
      </p:grpSp>
      <p:grpSp>
        <p:nvGrpSpPr>
          <p:cNvPr id="31" name="Group 30"/>
          <p:cNvGrpSpPr/>
          <p:nvPr/>
        </p:nvGrpSpPr>
        <p:grpSpPr>
          <a:xfrm>
            <a:off x="251520" y="894395"/>
            <a:ext cx="3394900" cy="3090832"/>
            <a:chOff x="251520" y="894395"/>
            <a:chExt cx="3394900" cy="3090832"/>
          </a:xfrm>
        </p:grpSpPr>
        <p:grpSp>
          <p:nvGrpSpPr>
            <p:cNvPr id="5" name="Group 4"/>
            <p:cNvGrpSpPr/>
            <p:nvPr/>
          </p:nvGrpSpPr>
          <p:grpSpPr>
            <a:xfrm>
              <a:off x="251520" y="894395"/>
              <a:ext cx="3394900" cy="1884040"/>
              <a:chOff x="0" y="0"/>
              <a:chExt cx="2705100" cy="1438275"/>
            </a:xfrm>
          </p:grpSpPr>
          <p:sp>
            <p:nvSpPr>
              <p:cNvPr id="6" name="Oval 5"/>
              <p:cNvSpPr/>
              <p:nvPr/>
            </p:nvSpPr>
            <p:spPr>
              <a:xfrm>
                <a:off x="276225" y="47625"/>
                <a:ext cx="1409700" cy="1390650"/>
              </a:xfrm>
              <a:prstGeom prst="ellipse">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600" dirty="0">
                    <a:effectLst/>
                    <a:latin typeface="Verdana"/>
                    <a:ea typeface="Calibri"/>
                    <a:cs typeface="Arial"/>
                  </a:rPr>
                  <a:t>Child in Need</a:t>
                </a:r>
              </a:p>
            </p:txBody>
          </p:sp>
          <p:sp>
            <p:nvSpPr>
              <p:cNvPr id="7" name="Oval 6"/>
              <p:cNvSpPr/>
              <p:nvPr/>
            </p:nvSpPr>
            <p:spPr>
              <a:xfrm>
                <a:off x="1295400" y="47625"/>
                <a:ext cx="1409700" cy="1390650"/>
              </a:xfrm>
              <a:prstGeom prst="ellipse">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400" dirty="0">
                    <a:effectLst/>
                    <a:latin typeface="Verdana"/>
                    <a:ea typeface="Calibri"/>
                    <a:cs typeface="Arial"/>
                  </a:rPr>
                  <a:t>Looked after children</a:t>
                </a:r>
              </a:p>
            </p:txBody>
          </p:sp>
          <p:grpSp>
            <p:nvGrpSpPr>
              <p:cNvPr id="8" name="Group 7"/>
              <p:cNvGrpSpPr/>
              <p:nvPr/>
            </p:nvGrpSpPr>
            <p:grpSpPr>
              <a:xfrm>
                <a:off x="1295400" y="295275"/>
                <a:ext cx="390525" cy="895350"/>
                <a:chOff x="0" y="0"/>
                <a:chExt cx="390525" cy="895350"/>
              </a:xfrm>
            </p:grpSpPr>
            <p:sp>
              <p:nvSpPr>
                <p:cNvPr id="10" name="Oval 9"/>
                <p:cNvSpPr/>
                <p:nvPr/>
              </p:nvSpPr>
              <p:spPr>
                <a:xfrm>
                  <a:off x="0" y="0"/>
                  <a:ext cx="390525" cy="895350"/>
                </a:xfrm>
                <a:prstGeom prst="ellipse">
                  <a:avLst/>
                </a:prstGeom>
              </p:spPr>
              <p:style>
                <a:lnRef idx="1">
                  <a:schemeClr val="accent6"/>
                </a:lnRef>
                <a:fillRef idx="3">
                  <a:schemeClr val="accent6"/>
                </a:fillRef>
                <a:effectRef idx="2">
                  <a:schemeClr val="accent6"/>
                </a:effectRef>
                <a:fontRef idx="minor">
                  <a:schemeClr val="lt1"/>
                </a:fontRef>
              </p:style>
              <p:txBody>
                <a:bodyPr rot="0" spcFirstLastPara="0" vert="vert270"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effectLst/>
                      <a:latin typeface="Verdana"/>
                      <a:ea typeface="Calibri"/>
                      <a:cs typeface="Arial"/>
                    </a:rPr>
                    <a:t> </a:t>
                  </a:r>
                </a:p>
              </p:txBody>
            </p:sp>
            <p:sp>
              <p:nvSpPr>
                <p:cNvPr id="11" name="Text Box 7"/>
                <p:cNvSpPr txBox="1"/>
                <p:nvPr/>
              </p:nvSpPr>
              <p:spPr>
                <a:xfrm>
                  <a:off x="28575" y="219075"/>
                  <a:ext cx="342900" cy="4095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vert270"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600" dirty="0" err="1">
                      <a:effectLst/>
                      <a:latin typeface="Verdana"/>
                      <a:ea typeface="Calibri"/>
                      <a:cs typeface="Arial"/>
                    </a:rPr>
                    <a:t>EoC</a:t>
                  </a:r>
                  <a:endParaRPr lang="en-GB" sz="1100" dirty="0">
                    <a:effectLst/>
                    <a:latin typeface="Verdana"/>
                    <a:ea typeface="Calibri"/>
                    <a:cs typeface="Arial"/>
                  </a:endParaRPr>
                </a:p>
              </p:txBody>
            </p:sp>
          </p:grpSp>
          <p:sp>
            <p:nvSpPr>
              <p:cNvPr id="9" name="Text Box 24"/>
              <p:cNvSpPr txBox="1"/>
              <p:nvPr/>
            </p:nvSpPr>
            <p:spPr>
              <a:xfrm>
                <a:off x="0" y="0"/>
                <a:ext cx="276225" cy="22860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en-GB" sz="1100">
                    <a:effectLst/>
                    <a:latin typeface="Verdana"/>
                    <a:ea typeface="Calibri"/>
                    <a:cs typeface="Arial"/>
                  </a:rPr>
                  <a:t>1</a:t>
                </a:r>
              </a:p>
            </p:txBody>
          </p:sp>
        </p:grpSp>
        <p:sp>
          <p:nvSpPr>
            <p:cNvPr id="30" name="Oval 29"/>
            <p:cNvSpPr/>
            <p:nvPr/>
          </p:nvSpPr>
          <p:spPr>
            <a:xfrm>
              <a:off x="1498469" y="2715766"/>
              <a:ext cx="1263364" cy="1269461"/>
            </a:xfrm>
            <a:prstGeom prst="ellipse">
              <a:avLst/>
            </a:prstGeom>
            <a:no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GB" sz="1100">
                  <a:effectLst/>
                  <a:latin typeface="Verdana"/>
                  <a:ea typeface="Calibri"/>
                  <a:cs typeface="Arial"/>
                </a:rPr>
                <a:t>TF</a:t>
              </a:r>
            </a:p>
          </p:txBody>
        </p:sp>
      </p:grpSp>
    </p:spTree>
    <p:extLst>
      <p:ext uri="{BB962C8B-B14F-4D97-AF65-F5344CB8AC3E}">
        <p14:creationId xmlns:p14="http://schemas.microsoft.com/office/powerpoint/2010/main" val="418569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RiP Powerpoint">
  <a:themeElements>
    <a:clrScheme name="RiP Palette">
      <a:dk1>
        <a:srgbClr val="000000"/>
      </a:dk1>
      <a:lt1>
        <a:srgbClr val="FFFFFF"/>
      </a:lt1>
      <a:dk2>
        <a:srgbClr val="000000"/>
      </a:dk2>
      <a:lt2>
        <a:srgbClr val="E64135"/>
      </a:lt2>
      <a:accent1>
        <a:srgbClr val="E64135"/>
      </a:accent1>
      <a:accent2>
        <a:srgbClr val="7B0035"/>
      </a:accent2>
      <a:accent3>
        <a:srgbClr val="AD0051"/>
      </a:accent3>
      <a:accent4>
        <a:srgbClr val="E95E27"/>
      </a:accent4>
      <a:accent5>
        <a:srgbClr val="F8AE00"/>
      </a:accent5>
      <a:accent6>
        <a:srgbClr val="737373"/>
      </a:accent6>
      <a:hlink>
        <a:srgbClr val="FF0000"/>
      </a:hlink>
      <a:folHlink>
        <a:srgbClr val="FF0000"/>
      </a:folHlink>
    </a:clrScheme>
    <a:fontScheme name="ri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rip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rip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rip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ip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RiP Powerpoint">
  <a:themeElements>
    <a:clrScheme name="RiP Palette">
      <a:dk1>
        <a:srgbClr val="000000"/>
      </a:dk1>
      <a:lt1>
        <a:srgbClr val="FFFFFF"/>
      </a:lt1>
      <a:dk2>
        <a:srgbClr val="000000"/>
      </a:dk2>
      <a:lt2>
        <a:srgbClr val="E64135"/>
      </a:lt2>
      <a:accent1>
        <a:srgbClr val="E64135"/>
      </a:accent1>
      <a:accent2>
        <a:srgbClr val="7B0035"/>
      </a:accent2>
      <a:accent3>
        <a:srgbClr val="AD0051"/>
      </a:accent3>
      <a:accent4>
        <a:srgbClr val="E95E27"/>
      </a:accent4>
      <a:accent5>
        <a:srgbClr val="F8AE00"/>
      </a:accent5>
      <a:accent6>
        <a:srgbClr val="737373"/>
      </a:accent6>
      <a:hlink>
        <a:srgbClr val="FF0000"/>
      </a:hlink>
      <a:folHlink>
        <a:srgbClr val="FF0000"/>
      </a:folHlink>
    </a:clrScheme>
    <a:fontScheme name="rip">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rip 1">
        <a:dk1>
          <a:srgbClr val="000066"/>
        </a:dk1>
        <a:lt1>
          <a:srgbClr val="FFFFEB"/>
        </a:lt1>
        <a:dk2>
          <a:srgbClr val="336699"/>
        </a:dk2>
        <a:lt2>
          <a:srgbClr val="FFFFEB"/>
        </a:lt2>
        <a:accent1>
          <a:srgbClr val="666699"/>
        </a:accent1>
        <a:accent2>
          <a:srgbClr val="99CCFF"/>
        </a:accent2>
        <a:accent3>
          <a:srgbClr val="ADB8CA"/>
        </a:accent3>
        <a:accent4>
          <a:srgbClr val="DADAC9"/>
        </a:accent4>
        <a:accent5>
          <a:srgbClr val="B8B8CA"/>
        </a:accent5>
        <a:accent6>
          <a:srgbClr val="8AB9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rip 2">
        <a:dk1>
          <a:srgbClr val="003366"/>
        </a:dk1>
        <a:lt1>
          <a:srgbClr val="FFFFFF"/>
        </a:lt1>
        <a:dk2>
          <a:srgbClr val="006666"/>
        </a:dk2>
        <a:lt2>
          <a:srgbClr val="003366"/>
        </a:lt2>
        <a:accent1>
          <a:srgbClr val="99CC99"/>
        </a:accent1>
        <a:accent2>
          <a:srgbClr val="33CCCC"/>
        </a:accent2>
        <a:accent3>
          <a:srgbClr val="FFFFFF"/>
        </a:accent3>
        <a:accent4>
          <a:srgbClr val="002A56"/>
        </a:accent4>
        <a:accent5>
          <a:srgbClr val="CAE2CA"/>
        </a:accent5>
        <a:accent6>
          <a:srgbClr val="2DB9B9"/>
        </a:accent6>
        <a:hlink>
          <a:srgbClr val="666699"/>
        </a:hlink>
        <a:folHlink>
          <a:srgbClr val="CC99FF"/>
        </a:folHlink>
      </a:clrScheme>
      <a:clrMap bg1="lt1" tx1="dk1" bg2="lt2" tx2="dk2" accent1="accent1" accent2="accent2" accent3="accent3" accent4="accent4" accent5="accent5" accent6="accent6" hlink="hlink" folHlink="folHlink"/>
    </a:extraClrScheme>
    <a:extraClrScheme>
      <a:clrScheme name="rip 3">
        <a:dk1>
          <a:srgbClr val="000000"/>
        </a:dk1>
        <a:lt1>
          <a:srgbClr val="FFFFFF"/>
        </a:lt1>
        <a:dk2>
          <a:srgbClr val="000000"/>
        </a:dk2>
        <a:lt2>
          <a:srgbClr val="5F5F5F"/>
        </a:lt2>
        <a:accent1>
          <a:srgbClr val="C0C0C0"/>
        </a:accent1>
        <a:accent2>
          <a:srgbClr val="808080"/>
        </a:accent2>
        <a:accent3>
          <a:srgbClr val="FFFFFF"/>
        </a:accent3>
        <a:accent4>
          <a:srgbClr val="000000"/>
        </a:accent4>
        <a:accent5>
          <a:srgbClr val="DCDCDC"/>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rip 4">
        <a:dk1>
          <a:srgbClr val="000000"/>
        </a:dk1>
        <a:lt1>
          <a:srgbClr val="FFFFFF"/>
        </a:lt1>
        <a:dk2>
          <a:srgbClr val="9900CC"/>
        </a:dk2>
        <a:lt2>
          <a:srgbClr val="0033CC"/>
        </a:lt2>
        <a:accent1>
          <a:srgbClr val="FFCC66"/>
        </a:accent1>
        <a:accent2>
          <a:srgbClr val="33CC33"/>
        </a:accent2>
        <a:accent3>
          <a:srgbClr val="FFFFFF"/>
        </a:accent3>
        <a:accent4>
          <a:srgbClr val="000000"/>
        </a:accent4>
        <a:accent5>
          <a:srgbClr val="FFE2B8"/>
        </a:accent5>
        <a:accent6>
          <a:srgbClr val="2DB92D"/>
        </a:accent6>
        <a:hlink>
          <a:srgbClr val="9900CC"/>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8008</TotalTime>
  <Words>1831</Words>
  <Application>Microsoft Office PowerPoint</Application>
  <PresentationFormat>On-screen Show (16:9)</PresentationFormat>
  <Paragraphs>397</Paragraphs>
  <Slides>30</Slides>
  <Notes>14</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30</vt:i4>
      </vt:variant>
    </vt:vector>
  </HeadingPairs>
  <TitlesOfParts>
    <vt:vector size="34" baseType="lpstr">
      <vt:lpstr>Default Theme</vt:lpstr>
      <vt:lpstr>1_RiP Powerpoint</vt:lpstr>
      <vt:lpstr>2_RiP Powerpoint</vt:lpstr>
      <vt:lpstr>Worksheet</vt:lpstr>
      <vt:lpstr>Edge of care cost calculator development Session 3</vt:lpstr>
      <vt:lpstr>PowerPoint Presentation</vt:lpstr>
      <vt:lpstr>Common Development Themes</vt:lpstr>
      <vt:lpstr>Common Development Themes</vt:lpstr>
      <vt:lpstr>Common Development Themes</vt:lpstr>
      <vt:lpstr>Common Development Themes</vt:lpstr>
      <vt:lpstr>Questions?</vt:lpstr>
      <vt:lpstr>Feedback from South 3</vt:lpstr>
      <vt:lpstr>Feedback from South 3</vt:lpstr>
      <vt:lpstr>Feedback from South 3</vt:lpstr>
      <vt:lpstr>Feedback from South 3</vt:lpstr>
      <vt:lpstr>Feedback</vt:lpstr>
      <vt:lpstr>Timeline for child on the Edge of Care</vt:lpstr>
      <vt:lpstr>Processes for Children in Need (CiN) &amp; Child Protection</vt:lpstr>
      <vt:lpstr>PowerPoint Presentation</vt:lpstr>
      <vt:lpstr>PowerPoint Presentation</vt:lpstr>
      <vt:lpstr>PowerPoint Presentation</vt:lpstr>
      <vt:lpstr>Activity</vt:lpstr>
      <vt:lpstr>PowerPoint Presentation</vt:lpstr>
      <vt:lpstr>Activity</vt:lpstr>
      <vt:lpstr>Outcomes for children on the Edge of Care</vt:lpstr>
      <vt:lpstr>Outcomes data</vt:lpstr>
      <vt:lpstr>Activity</vt:lpstr>
      <vt:lpstr>Time use data</vt:lpstr>
      <vt:lpstr> Processes for looked after children </vt:lpstr>
      <vt:lpstr>PowerPoint Presentation</vt:lpstr>
      <vt:lpstr>Processes for Children in Need (CiN) &amp; Child Protection</vt:lpstr>
      <vt:lpstr>PowerPoint Presentation</vt:lpstr>
      <vt:lpstr>Adaptation to CiN Process</vt:lpstr>
      <vt:lpstr>PowerPoint Presentation</vt:lpstr>
    </vt:vector>
  </TitlesOfParts>
  <Company>Loughborough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Jonathan Walters</dc:creator>
  <cp:lastModifiedBy>Lisa Holmes</cp:lastModifiedBy>
  <cp:revision>184</cp:revision>
  <cp:lastPrinted>2015-11-23T11:51:02Z</cp:lastPrinted>
  <dcterms:created xsi:type="dcterms:W3CDTF">2015-08-21T07:21:37Z</dcterms:created>
  <dcterms:modified xsi:type="dcterms:W3CDTF">2017-04-27T07:55:00Z</dcterms:modified>
</cp:coreProperties>
</file>